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9" r:id="rId3"/>
    <p:sldId id="281" r:id="rId4"/>
    <p:sldId id="280" r:id="rId5"/>
    <p:sldId id="284" r:id="rId6"/>
    <p:sldId id="257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76" r:id="rId15"/>
    <p:sldId id="277" r:id="rId16"/>
    <p:sldId id="268" r:id="rId17"/>
    <p:sldId id="269" r:id="rId18"/>
    <p:sldId id="270" r:id="rId19"/>
    <p:sldId id="272" r:id="rId20"/>
    <p:sldId id="271" r:id="rId21"/>
    <p:sldId id="287" r:id="rId22"/>
    <p:sldId id="285" r:id="rId23"/>
    <p:sldId id="286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7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3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0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0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0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6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86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9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2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hiksveta.ru/enziklop_kosmos/solnechnajasistema.html" TargetMode="External"/><Relationship Id="rId2" Type="http://schemas.openxmlformats.org/officeDocument/2006/relationships/hyperlink" Target="http://www.tvoyrebenok.ru/planety-solnechnoj-sistemy.shtml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992888" cy="327022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</a:rPr>
              <a:t>Урок природоведения в 5 классе.</a:t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4000" b="1" i="1" dirty="0" smtClean="0">
                <a:solidFill>
                  <a:srgbClr val="C00000"/>
                </a:solidFill>
              </a:rPr>
              <a:t> «Планеты земной группы</a:t>
            </a:r>
            <a:r>
              <a:rPr lang="ru-RU" sz="4000" b="1" dirty="0" smtClean="0">
                <a:solidFill>
                  <a:srgbClr val="C00000"/>
                </a:solidFill>
              </a:rPr>
              <a:t>.»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7304856" cy="1417712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i="1" dirty="0" smtClean="0">
                <a:solidFill>
                  <a:srgbClr val="92D050"/>
                </a:solidFill>
              </a:rPr>
              <a:t>Туриченко Лилия Петровна</a:t>
            </a:r>
          </a:p>
          <a:p>
            <a:pPr algn="r"/>
            <a:r>
              <a:rPr lang="ru-RU" i="1" dirty="0" smtClean="0">
                <a:solidFill>
                  <a:srgbClr val="92D050"/>
                </a:solidFill>
              </a:rPr>
              <a:t>Учитель биологии МБОУ Пономаревской ООШ  Кашарского района Ростовской области</a:t>
            </a:r>
            <a:endParaRPr lang="ru-RU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ВЕНЕРА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980728"/>
            <a:ext cx="4206207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Планета Венера — наша ближайшая соседка. Венера подходит к Земле ближе, чем любая другая планета, на расстояние 40 млн км и ближе. Расстояние от Солнца до Венеры составляет 108 </a:t>
            </a:r>
            <a:r>
              <a:rPr lang="ru-RU" sz="1400" dirty="0" smtClean="0"/>
              <a:t>млн.  Размеры </a:t>
            </a:r>
            <a:r>
              <a:rPr lang="ru-RU" sz="1400" dirty="0"/>
              <a:t>Венеры и масса близки к </a:t>
            </a:r>
            <a:r>
              <a:rPr lang="ru-RU" sz="1400" dirty="0" smtClean="0"/>
              <a:t>земным.  </a:t>
            </a:r>
            <a:r>
              <a:rPr lang="ru-RU" sz="1400" dirty="0"/>
              <a:t>Венера очень медленно вращается вокруг своей оси в направлении, обратном вращению </a:t>
            </a:r>
            <a:r>
              <a:rPr lang="ru-RU" sz="1400" dirty="0" smtClean="0"/>
              <a:t>Земли. Атмосфера на </a:t>
            </a:r>
            <a:r>
              <a:rPr lang="ru-RU" sz="1400" dirty="0"/>
              <a:t>96 % состоит из углекислого газа . Температура воздуха на Венере составляет </a:t>
            </a:r>
            <a:r>
              <a:rPr lang="ru-RU" sz="1400" dirty="0" smtClean="0"/>
              <a:t> </a:t>
            </a:r>
            <a:r>
              <a:rPr lang="ru-RU" sz="1400" dirty="0"/>
              <a:t>+500 °С. В таких условиях органическая </a:t>
            </a:r>
            <a:r>
              <a:rPr lang="ru-RU" sz="1400" dirty="0" smtClean="0"/>
              <a:t>жизнь исключается. Спутников нет. Названа в честь богини любви и красоты. В </a:t>
            </a:r>
            <a:r>
              <a:rPr lang="ru-RU" sz="1400" dirty="0"/>
              <a:t>1981 г. станции «Венера-13» и «Венера-14» исследовали образцы грунта планеты и передали на землю первые цветные фотографии Венеры. Благодаря этому мы знаем, что поверхностные породы планеты близки по составу к земным осадочным породам, а небо над горизонтом Венеры оранжево-желто-зеленое.</a:t>
            </a:r>
          </a:p>
          <a:p>
            <a:pPr marL="0" indent="0">
              <a:buNone/>
            </a:pPr>
            <a:r>
              <a:rPr lang="ru-RU" sz="1400" dirty="0"/>
              <a:t>В настоящее время полеты людей на Венеру маловероятны, но на высоте 50 км от планеты температура и давление близки к условиям на Земле, поэтому здесь возможно создание межпланетных станций для изучения Венеры и для подзарядки космических кораблей.</a:t>
            </a:r>
          </a:p>
          <a:p>
            <a:pPr marL="0" indent="0">
              <a:buNone/>
            </a:pPr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407" y="1844824"/>
            <a:ext cx="4038600" cy="446449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C:\Users\йцук\Desktop\планеты\венера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07" y="1484784"/>
            <a:ext cx="41290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Гора </a:t>
            </a:r>
            <a:r>
              <a:rPr lang="ru-RU" sz="2400" i="1" dirty="0" err="1" smtClean="0">
                <a:solidFill>
                  <a:srgbClr val="FF0000"/>
                </a:solidFill>
              </a:rPr>
              <a:t>Маат</a:t>
            </a:r>
            <a:r>
              <a:rPr lang="ru-RU" sz="2400" i="1" dirty="0" smtClean="0">
                <a:solidFill>
                  <a:srgbClr val="FF0000"/>
                </a:solidFill>
              </a:rPr>
              <a:t>. Венерианский вулкан высотой 8 км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9218" name="Picture 2" descr="C:\Users\йцук\Desktop\планеты\маат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xfrm>
            <a:off x="1835696" y="404664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085998"/>
          </a:xfrm>
        </p:spPr>
        <p:txBody>
          <a:bodyPr>
            <a:noAutofit/>
          </a:bodyPr>
          <a:lstStyle/>
          <a:p>
            <a:pPr algn="ctr"/>
            <a:r>
              <a:rPr lang="ru-RU" sz="1800" i="1" dirty="0">
                <a:solidFill>
                  <a:srgbClr val="00B050"/>
                </a:solidFill>
              </a:rPr>
              <a:t>Венера — планета со сложным рельефом.</a:t>
            </a:r>
          </a:p>
          <a:p>
            <a:pPr algn="ctr"/>
            <a:r>
              <a:rPr lang="ru-RU" sz="1800" i="1" dirty="0">
                <a:solidFill>
                  <a:srgbClr val="00B050"/>
                </a:solidFill>
              </a:rPr>
              <a:t>Здесь обнаружены гористые </a:t>
            </a:r>
            <a:r>
              <a:rPr lang="ru-RU" sz="1800" i="1" dirty="0" smtClean="0">
                <a:solidFill>
                  <a:srgbClr val="00B050"/>
                </a:solidFill>
              </a:rPr>
              <a:t> </a:t>
            </a:r>
            <a:r>
              <a:rPr lang="ru-RU" sz="1800" i="1" dirty="0">
                <a:solidFill>
                  <a:srgbClr val="00B050"/>
                </a:solidFill>
              </a:rPr>
              <a:t>и относительно ровные участки</a:t>
            </a:r>
          </a:p>
        </p:txBody>
      </p:sp>
    </p:spTree>
    <p:extLst>
      <p:ext uri="{BB962C8B-B14F-4D97-AF65-F5344CB8AC3E}">
        <p14:creationId xmlns:p14="http://schemas.microsoft.com/office/powerpoint/2010/main" val="19178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smtClean="0">
                <a:solidFill>
                  <a:srgbClr val="00B050"/>
                </a:solidFill>
              </a:rPr>
              <a:t>ЗЕМЛЯ</a:t>
            </a:r>
            <a:endParaRPr lang="ru-RU" sz="4000" i="1" dirty="0">
              <a:solidFill>
                <a:srgbClr val="00B050"/>
              </a:solidFill>
            </a:endParaRPr>
          </a:p>
        </p:txBody>
      </p:sp>
      <p:pic>
        <p:nvPicPr>
          <p:cNvPr id="10242" name="Picture 2" descr="C:\Users\йцук\Desktop\планеты\земл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340768"/>
            <a:ext cx="4557924" cy="36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764704"/>
            <a:ext cx="3744416" cy="5976664"/>
          </a:xfrm>
        </p:spPr>
        <p:txBody>
          <a:bodyPr>
            <a:noAutofit/>
          </a:bodyPr>
          <a:lstStyle/>
          <a:p>
            <a:r>
              <a:rPr lang="ru-RU" sz="1600" dirty="0"/>
              <a:t>Земля  – третья от Солнца планета Солнечной системы, населенная живыми существами.    Среднее расстояние от Земли до Солнца – 149,6 млн. км.  Форма Земли близка к сплюснутому эллипсу. Средний диаметр планеты примерно равен 12 742 км. Высшей точкой твёрдой поверхности Земли является гора Эверест (8848 м над уровнем моря), а глубочайшей — Марианская впадина (11022 м под уровнем моря). </a:t>
            </a:r>
          </a:p>
          <a:p>
            <a:r>
              <a:rPr lang="ru-RU" sz="1600" dirty="0"/>
              <a:t> Атмосфера Земли состоит из азота, кислорода, аргона </a:t>
            </a:r>
            <a:r>
              <a:rPr lang="ru-RU" sz="1600"/>
              <a:t>и </a:t>
            </a:r>
            <a:r>
              <a:rPr lang="ru-RU" sz="1600" smtClean="0"/>
              <a:t>углекислого газа</a:t>
            </a:r>
            <a:r>
              <a:rPr lang="ru-RU" sz="1600" dirty="0"/>
              <a:t>. Температура на поверхности от — 89 °C до +62,5.  Рельеф планеты очень разнообразен. Приблизительно 70,8 % поверхности планеты занимает Мировой океан, остальную часть поверхности занимают континенты и </a:t>
            </a:r>
            <a:r>
              <a:rPr lang="ru-RU" sz="1600" dirty="0" smtClean="0"/>
              <a:t>острова.  Земля </a:t>
            </a:r>
            <a:r>
              <a:rPr lang="ru-RU" sz="1600" dirty="0"/>
              <a:t>имеет единственный естественный спутник — Луну.</a:t>
            </a:r>
          </a:p>
        </p:txBody>
      </p:sp>
    </p:spTree>
    <p:extLst>
      <p:ext uri="{BB962C8B-B14F-4D97-AF65-F5344CB8AC3E}">
        <p14:creationId xmlns:p14="http://schemas.microsoft.com/office/powerpoint/2010/main" val="18011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B050"/>
                </a:solidFill>
              </a:rPr>
              <a:t>Рельеф планеты</a:t>
            </a:r>
            <a:endParaRPr lang="ru-RU" sz="5400" b="1" i="1" dirty="0">
              <a:solidFill>
                <a:srgbClr val="00B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>
                <a:solidFill>
                  <a:srgbClr val="FF0000"/>
                </a:solidFill>
              </a:rPr>
              <a:t>г</a:t>
            </a:r>
            <a:r>
              <a:rPr lang="ru-RU" i="1" dirty="0" smtClean="0">
                <a:solidFill>
                  <a:srgbClr val="FF0000"/>
                </a:solidFill>
              </a:rPr>
              <a:t>ора Эверест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 smtClean="0">
                <a:solidFill>
                  <a:srgbClr val="FF0000"/>
                </a:solidFill>
              </a:rPr>
              <a:t>река Нил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9668"/>
            <a:ext cx="3986461" cy="352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йцук\Desktop\планеты\африка ни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9668"/>
            <a:ext cx="4032448" cy="35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Озеро Байкал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103439" cy="834107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Амазонская низменность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25621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492896"/>
            <a:ext cx="424745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1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Пустыня Сахара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Водопад </a:t>
            </a:r>
            <a:r>
              <a:rPr lang="ru-RU" sz="3200" i="1" dirty="0" err="1" smtClean="0">
                <a:solidFill>
                  <a:srgbClr val="FF0000"/>
                </a:solidFill>
              </a:rPr>
              <a:t>Анхель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2529"/>
            <a:ext cx="4040188" cy="303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174874"/>
            <a:ext cx="3312368" cy="427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76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йцук\Desktop\планеты\спутник зем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238336"/>
            <a:ext cx="850843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39472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Информация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МАРС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072878"/>
            <a:ext cx="4084698" cy="5472608"/>
          </a:xfrm>
        </p:spPr>
        <p:txBody>
          <a:bodyPr>
            <a:noAutofit/>
          </a:bodyPr>
          <a:lstStyle/>
          <a:p>
            <a:r>
              <a:rPr lang="ru-RU" sz="1600" dirty="0" smtClean="0"/>
              <a:t>Планета </a:t>
            </a:r>
            <a:r>
              <a:rPr lang="ru-RU" sz="1600" dirty="0"/>
              <a:t>Марс получила </a:t>
            </a:r>
            <a:r>
              <a:rPr lang="ru-RU" sz="1600" dirty="0" smtClean="0"/>
              <a:t>название в </a:t>
            </a:r>
            <a:r>
              <a:rPr lang="ru-RU" sz="1600" dirty="0"/>
              <a:t>честь древнеримского бога войны. Температура на Марсе колеблется л</a:t>
            </a:r>
            <a:r>
              <a:rPr lang="ru-RU" sz="1600" dirty="0" smtClean="0"/>
              <a:t>етом +</a:t>
            </a:r>
            <a:r>
              <a:rPr lang="ru-RU" sz="1600" dirty="0"/>
              <a:t>20С, а зимой на полюсах </a:t>
            </a:r>
            <a:r>
              <a:rPr lang="ru-RU" sz="1600" dirty="0" smtClean="0"/>
              <a:t>опускается </a:t>
            </a:r>
            <a:r>
              <a:rPr lang="ru-RU" sz="1600" dirty="0"/>
              <a:t>до -153С. Средняя температура равна -60С. Климат характеризуется сезонностью, как и на Земле. В зимнее время на Марсе иногда образовывается небольшой иней, а однажды аппаратом «Феникс» даже был зафиксирован снегопад, но снежинки испарялись, так и не достигнув поверхности. Считается, что некогда планета Марс обладала плотной атмосферой и совсем другим климатом. Как показали исследования, примерно 4 миллиарда лет назад на поверхности существовала вода в жидком состоянии, часто шли дожди, а средняя температура составляла приблизительно +16 - +20С. Почвы на Марсе </a:t>
            </a:r>
            <a:r>
              <a:rPr lang="ru-RU" sz="1600" dirty="0" smtClean="0"/>
              <a:t>содержат примеси </a:t>
            </a:r>
            <a:r>
              <a:rPr lang="ru-RU" sz="1600" dirty="0"/>
              <a:t>железа, которые </a:t>
            </a:r>
            <a:r>
              <a:rPr lang="ru-RU" sz="1600" dirty="0" smtClean="0"/>
              <a:t>придают ее поверхности </a:t>
            </a:r>
            <a:r>
              <a:rPr lang="ru-RU" sz="1600" dirty="0"/>
              <a:t>характерный красный цвет.</a:t>
            </a:r>
          </a:p>
        </p:txBody>
      </p:sp>
      <p:pic>
        <p:nvPicPr>
          <p:cNvPr id="13314" name="Picture 2" descr="C:\Users\йцук\Desktop\планеты\krasnaya-planeta-m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32" y="1844824"/>
            <a:ext cx="4752528" cy="37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B050"/>
                </a:solidFill>
              </a:rPr>
              <a:t>Поверхность </a:t>
            </a:r>
            <a:r>
              <a:rPr lang="ru-RU" i="1" dirty="0" smtClean="0">
                <a:solidFill>
                  <a:srgbClr val="00B050"/>
                </a:solidFill>
              </a:rPr>
              <a:t>Марса.</a:t>
            </a:r>
            <a:br>
              <a:rPr lang="ru-RU" i="1" dirty="0" smtClean="0">
                <a:solidFill>
                  <a:srgbClr val="00B05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Гора Олимп и полярные шапки.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:\Users\йцук\Desktop\планеты\олимп мар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1989"/>
            <a:ext cx="3672408" cy="34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йцук\Desktop\планеты\полярные шапки мар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61989"/>
            <a:ext cx="3619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</a:rPr>
              <a:t>Спутники Марса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16386" name="Picture 2" descr="C:\Users\йцук\Desktop\планеты\спутники марс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556792"/>
            <a:ext cx="4896544" cy="45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Модели Вселенной.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Сравните обе модели. Кто их автор?</a:t>
            </a:r>
            <a:endParaRPr lang="ru-RU" sz="40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4038600" cy="391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68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7" y="260648"/>
            <a:ext cx="2304256" cy="72008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Жизнь на Марсе.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93643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7544" y="1124744"/>
            <a:ext cx="4032448" cy="5530213"/>
          </a:xfrm>
        </p:spPr>
        <p:txBody>
          <a:bodyPr>
            <a:noAutofit/>
          </a:bodyPr>
          <a:lstStyle/>
          <a:p>
            <a:r>
              <a:rPr lang="ru-RU" dirty="0"/>
              <a:t> Идея о том, что планета Марс может быть населенной разумными существами стала особенно популярной к концу </a:t>
            </a:r>
            <a:r>
              <a:rPr lang="ru-RU" dirty="0" smtClean="0"/>
              <a:t>19века</a:t>
            </a:r>
            <a:r>
              <a:rPr lang="ru-RU" dirty="0"/>
              <a:t>. Все новые исследователи рассказывали о своих теориях и наблюдениях; появилась информация о том, что ученому Николе Тесле даже удалось поймать некий сигнал от </a:t>
            </a:r>
            <a:r>
              <a:rPr lang="ru-RU" dirty="0" smtClean="0"/>
              <a:t>марсиан. Подтверждением </a:t>
            </a:r>
            <a:r>
              <a:rPr lang="ru-RU" dirty="0"/>
              <a:t>существования жизни на Марсе в настоящем или прошлом стали многочисленные ирригационные каналы, наблюдаемые в телескопы разными астрономами, а также объекты необычной формы, напоминающие стены и даже целые дома. Ни один спутник или </a:t>
            </a:r>
            <a:r>
              <a:rPr lang="ru-RU" dirty="0" err="1"/>
              <a:t>марсоход</a:t>
            </a:r>
            <a:r>
              <a:rPr lang="ru-RU" dirty="0"/>
              <a:t>, которые изучали планету Марс, </a:t>
            </a:r>
            <a:r>
              <a:rPr lang="ru-RU" dirty="0" smtClean="0"/>
              <a:t>не </a:t>
            </a:r>
            <a:r>
              <a:rPr lang="ru-RU" dirty="0"/>
              <a:t>обнаружили на ней следы разумных существ. Единственное, что было найдено при изучении пород марсианского происхождения, так это подобия простейших земных </a:t>
            </a:r>
            <a:r>
              <a:rPr lang="ru-RU" dirty="0" smtClean="0"/>
              <a:t>бактерий  и в </a:t>
            </a:r>
            <a:r>
              <a:rPr lang="ru-RU" dirty="0"/>
              <a:t>атмосфере планеты был </a:t>
            </a:r>
            <a:r>
              <a:rPr lang="ru-RU" dirty="0" smtClean="0"/>
              <a:t>обнаружен </a:t>
            </a:r>
            <a:r>
              <a:rPr lang="ru-RU" dirty="0"/>
              <a:t>метан. </a:t>
            </a:r>
            <a:r>
              <a:rPr lang="ru-RU" dirty="0" smtClean="0"/>
              <a:t>Колонизация </a:t>
            </a:r>
            <a:r>
              <a:rPr lang="ru-RU" dirty="0"/>
              <a:t>Марса на данный момент представляется вполне возможной и осуществимой идеей, н</a:t>
            </a:r>
            <a:r>
              <a:rPr lang="ru-RU" dirty="0" smtClean="0"/>
              <a:t>о </a:t>
            </a:r>
            <a:r>
              <a:rPr lang="ru-RU" dirty="0"/>
              <a:t>до сегодняшнего дня практически никаких шагов к освоению Марса не сделано.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7"/>
            <a:ext cx="3960440" cy="27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144016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Признаки </a:t>
            </a:r>
            <a:r>
              <a:rPr lang="ru-RU" b="1" i="1" dirty="0">
                <a:solidFill>
                  <a:srgbClr val="FF0000"/>
                </a:solidFill>
              </a:rPr>
              <a:t>планет земной группы.</a:t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i="1" dirty="0">
                <a:solidFill>
                  <a:srgbClr val="00B050"/>
                </a:solidFill>
              </a:rPr>
              <a:t>1. Небольшие размеры</a:t>
            </a:r>
            <a:r>
              <a:rPr lang="ru-RU" i="1" dirty="0" smtClean="0">
                <a:solidFill>
                  <a:srgbClr val="00B050"/>
                </a:solidFill>
              </a:rPr>
              <a:t>;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/>
            </a:r>
            <a:br>
              <a:rPr lang="ru-RU" i="1" dirty="0">
                <a:solidFill>
                  <a:srgbClr val="00B050"/>
                </a:solidFill>
              </a:rPr>
            </a:b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2</a:t>
            </a:r>
            <a:r>
              <a:rPr lang="ru-RU" i="1" dirty="0">
                <a:solidFill>
                  <a:srgbClr val="00B050"/>
                </a:solidFill>
              </a:rPr>
              <a:t>. Небольшое расстояние от Солнца</a:t>
            </a:r>
            <a:r>
              <a:rPr lang="ru-RU" i="1" dirty="0" smtClean="0">
                <a:solidFill>
                  <a:srgbClr val="00B050"/>
                </a:solidFill>
              </a:rPr>
              <a:t>;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/>
            </a:r>
            <a:br>
              <a:rPr lang="ru-RU" i="1" dirty="0">
                <a:solidFill>
                  <a:srgbClr val="00B050"/>
                </a:solidFill>
              </a:rPr>
            </a:b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3</a:t>
            </a:r>
            <a:r>
              <a:rPr lang="ru-RU" i="1" dirty="0">
                <a:solidFill>
                  <a:srgbClr val="00B050"/>
                </a:solidFill>
              </a:rPr>
              <a:t>. Спутники отсутствуют или их </a:t>
            </a:r>
            <a:r>
              <a:rPr lang="ru-RU" i="1" dirty="0" smtClean="0">
                <a:solidFill>
                  <a:srgbClr val="00B050"/>
                </a:solidFill>
              </a:rPr>
              <a:t>мало</a:t>
            </a:r>
            <a:r>
              <a:rPr lang="ru-RU" i="1" dirty="0">
                <a:solidFill>
                  <a:srgbClr val="00B050"/>
                </a:solidFill>
              </a:rPr>
              <a:t>;</a:t>
            </a:r>
            <a:endParaRPr lang="ru-RU" i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/>
            </a:r>
            <a:br>
              <a:rPr lang="ru-RU" i="1" dirty="0">
                <a:solidFill>
                  <a:srgbClr val="00B050"/>
                </a:solidFill>
              </a:rPr>
            </a:br>
            <a:r>
              <a:rPr lang="ru-RU" i="1" dirty="0">
                <a:solidFill>
                  <a:srgbClr val="00B050"/>
                </a:solidFill>
              </a:rPr>
              <a:t>4. Наличие твердых поверхностей.</a:t>
            </a:r>
          </a:p>
        </p:txBody>
      </p:sp>
    </p:spTree>
    <p:extLst>
      <p:ext uri="{BB962C8B-B14F-4D97-AF65-F5344CB8AC3E}">
        <p14:creationId xmlns:p14="http://schemas.microsoft.com/office/powerpoint/2010/main" val="32102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Закончите предложения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Солнечная система – это…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К планетам земной группы относятся – 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Самая маленькая планета земной группы -…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Планета, получившая название в честь богини любви и красоты - 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Планета красного цвета - 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Планета, лишенная атмосферы и спутника -…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Планета, населенная живыми организмами - …</a:t>
            </a:r>
          </a:p>
          <a:p>
            <a:r>
              <a:rPr lang="ru-RU" i="1" dirty="0" smtClean="0">
                <a:solidFill>
                  <a:srgbClr val="00B050"/>
                </a:solidFill>
              </a:rPr>
              <a:t>Естественный спутник Земли -…</a:t>
            </a:r>
          </a:p>
          <a:p>
            <a:endParaRPr lang="ru-RU" i="1" dirty="0" smtClean="0">
              <a:solidFill>
                <a:srgbClr val="92D050"/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129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Домашнее задание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rgbClr val="00B050"/>
                </a:solidFill>
              </a:rPr>
              <a:t>   Прочитайте текст учебника 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 на стр.34 – 38;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Составьте </a:t>
            </a:r>
            <a:r>
              <a:rPr lang="ru-RU" i="1" dirty="0" err="1" smtClean="0">
                <a:solidFill>
                  <a:srgbClr val="00B050"/>
                </a:solidFill>
              </a:rPr>
              <a:t>синквейн</a:t>
            </a:r>
            <a:r>
              <a:rPr lang="ru-RU" i="1" dirty="0" smtClean="0">
                <a:solidFill>
                  <a:srgbClr val="00B050"/>
                </a:solidFill>
              </a:rPr>
              <a:t> «Земля», «Марс» на   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</a:rPr>
              <a:t> </a:t>
            </a:r>
            <a:r>
              <a:rPr lang="ru-RU" i="1" dirty="0" smtClean="0">
                <a:solidFill>
                  <a:srgbClr val="00B050"/>
                </a:solidFill>
              </a:rPr>
              <a:t>  выбор.</a:t>
            </a:r>
          </a:p>
        </p:txBody>
      </p:sp>
    </p:spTree>
    <p:extLst>
      <p:ext uri="{BB962C8B-B14F-4D97-AF65-F5344CB8AC3E}">
        <p14:creationId xmlns:p14="http://schemas.microsoft.com/office/powerpoint/2010/main" val="232929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Используемые ресурсы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924942"/>
            <a:ext cx="6984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dirty="0">
                <a:solidFill>
                  <a:srgbClr val="00B050"/>
                </a:solidFill>
                <a:hlinkClick r:id="rId2"/>
              </a:rPr>
              <a:t>https://ru.wikipedia.org/wiki/%C7%E5%EC%EB%FF</a:t>
            </a:r>
          </a:p>
          <a:p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>
                <a:solidFill>
                  <a:srgbClr val="00B050"/>
                </a:solidFill>
                <a:hlinkClick r:id="rId3"/>
              </a:rPr>
              <a:t>2</a:t>
            </a:r>
            <a:r>
              <a:rPr lang="ru-RU" dirty="0" smtClean="0">
                <a:solidFill>
                  <a:srgbClr val="00B050"/>
                </a:solidFill>
                <a:hlinkClick r:id="rId3"/>
              </a:rPr>
              <a:t>. </a:t>
            </a:r>
            <a:r>
              <a:rPr lang="de-DE" dirty="0" smtClean="0">
                <a:solidFill>
                  <a:srgbClr val="00B050"/>
                </a:solidFill>
                <a:hlinkClick r:id="rId3"/>
              </a:rPr>
              <a:t>http</a:t>
            </a:r>
            <a:r>
              <a:rPr lang="de-DE" dirty="0">
                <a:solidFill>
                  <a:srgbClr val="00B050"/>
                </a:solidFill>
                <a:hlinkClick r:id="rId3"/>
              </a:rPr>
              <a:t>://</a:t>
            </a:r>
            <a:r>
              <a:rPr lang="de-DE" dirty="0" smtClean="0">
                <a:solidFill>
                  <a:srgbClr val="00B050"/>
                </a:solidFill>
                <a:hlinkClick r:id="rId3"/>
              </a:rPr>
              <a:t>www.luchiksveta.ru/enziklop_kosmos/solnechnajasistema.html</a:t>
            </a:r>
            <a:endParaRPr lang="ru-RU" dirty="0" smtClean="0">
              <a:solidFill>
                <a:srgbClr val="00B050"/>
              </a:solidFill>
            </a:endParaRPr>
          </a:p>
          <a:p>
            <a:endParaRPr lang="ru-RU" dirty="0" smtClean="0"/>
          </a:p>
          <a:p>
            <a:r>
              <a:rPr lang="ru-RU" dirty="0" smtClean="0">
                <a:solidFill>
                  <a:srgbClr val="00B050"/>
                </a:solidFill>
              </a:rPr>
              <a:t>3.</a:t>
            </a:r>
            <a:r>
              <a:rPr lang="de-DE" dirty="0">
                <a:solidFill>
                  <a:srgbClr val="00B050"/>
                </a:solidFill>
              </a:rPr>
              <a:t> http://www.tvoyrebenok.ru/planety-solnechnoj-sistemy.shtml</a:t>
            </a:r>
          </a:p>
          <a:p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>
                <a:solidFill>
                  <a:srgbClr val="00B050"/>
                </a:solidFill>
              </a:rPr>
              <a:t>4.</a:t>
            </a:r>
            <a:r>
              <a:rPr lang="de-DE" dirty="0">
                <a:solidFill>
                  <a:srgbClr val="00B050"/>
                </a:solidFill>
              </a:rPr>
              <a:t> http://</a:t>
            </a:r>
            <a:r>
              <a:rPr lang="de-DE" dirty="0" smtClean="0">
                <a:solidFill>
                  <a:srgbClr val="00B050"/>
                </a:solidFill>
              </a:rPr>
              <a:t>yandex.ru/images/search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6919"/>
            <a:ext cx="3614737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93" y="992230"/>
            <a:ext cx="3889375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2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Какой вклад внесли эти ученые в изучение Вселенной?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75" y="1484784"/>
            <a:ext cx="35782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9341"/>
            <a:ext cx="3615241" cy="443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0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Тема урока «Планеты земной группы»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>
                <a:solidFill>
                  <a:srgbClr val="00B050"/>
                </a:solidFill>
              </a:rPr>
              <a:t>Используя ключевые слова «узнать», «познакомиться», «выяснить», «найти», попробуйте сформулировать цель урока.</a:t>
            </a:r>
          </a:p>
          <a:p>
            <a:pPr marL="0" indent="0">
              <a:buNone/>
            </a:pPr>
            <a:endParaRPr lang="ru-RU" i="1" dirty="0">
              <a:solidFill>
                <a:srgbClr val="00B050"/>
              </a:solidFill>
            </a:endParaRPr>
          </a:p>
          <a:p>
            <a:r>
              <a:rPr lang="ru-RU" i="1" dirty="0">
                <a:solidFill>
                  <a:srgbClr val="00B050"/>
                </a:solidFill>
              </a:rPr>
              <a:t>Цель: познакомиться с </a:t>
            </a:r>
            <a:r>
              <a:rPr lang="ru-RU" i="1" dirty="0" smtClean="0">
                <a:solidFill>
                  <a:srgbClr val="00B050"/>
                </a:solidFill>
              </a:rPr>
              <a:t>планетами земной группы, выяснить характерные особенности планет, узнать существует ли жизнь на других планетах? </a:t>
            </a:r>
            <a:endParaRPr lang="ru-RU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96944" cy="172819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3"/>
                </a:solidFill>
              </a:rPr>
              <a:t>Солнечная система 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i="1" dirty="0" smtClean="0"/>
              <a:t>это Солнце и вращающиеся вокруг него небесные тела.</a:t>
            </a:r>
            <a:endParaRPr lang="ru-RU" sz="28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04864"/>
            <a:ext cx="763284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4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</a:rPr>
              <a:t>ПЛАНЕТЫ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Планеты земной группы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B050"/>
                </a:solidFill>
              </a:rPr>
              <a:t>Планеты-гиганты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0" y="2593702"/>
            <a:ext cx="3723665" cy="352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93703"/>
            <a:ext cx="3826409" cy="352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4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3240360" cy="112474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</a:rPr>
              <a:t>Информация.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Меркурий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754760" cy="5472608"/>
          </a:xfrm>
        </p:spPr>
        <p:txBody>
          <a:bodyPr>
            <a:noAutofit/>
          </a:bodyPr>
          <a:lstStyle/>
          <a:p>
            <a:r>
              <a:rPr lang="ru-RU" sz="1600" dirty="0"/>
              <a:t>Планета Меркурий является самой маленькой планетой в нашей Солнечной </a:t>
            </a:r>
            <a:r>
              <a:rPr lang="ru-RU" sz="1600" dirty="0" smtClean="0"/>
              <a:t>системе.  </a:t>
            </a:r>
            <a:r>
              <a:rPr lang="ru-RU" sz="1600" dirty="0"/>
              <a:t>Планета названа в честь римского бога Меркурий, который мог быстро </a:t>
            </a:r>
            <a:r>
              <a:rPr lang="ru-RU" sz="1600" dirty="0" smtClean="0"/>
              <a:t>путешествовать </a:t>
            </a:r>
            <a:r>
              <a:rPr lang="ru-RU" sz="1600" dirty="0"/>
              <a:t>с места на место. Поверхность Меркурия похожа на Луну Земли с множеством ударных кратеров, что свидетельствует о его вулканической деятельности. </a:t>
            </a:r>
            <a:r>
              <a:rPr lang="ru-RU" sz="1600" dirty="0" smtClean="0"/>
              <a:t>Атмосфера отсутствует, температура  на планете  + 400 градусов. Спутников нет. На </a:t>
            </a:r>
            <a:r>
              <a:rPr lang="ru-RU" sz="1600" dirty="0"/>
              <a:t>Меркурии побывало две миссии. Космический аппарат Маринер-10 </a:t>
            </a:r>
            <a:r>
              <a:rPr lang="ru-RU" sz="1600" dirty="0" smtClean="0"/>
              <a:t>совершил </a:t>
            </a:r>
            <a:r>
              <a:rPr lang="ru-RU" sz="1600" dirty="0"/>
              <a:t>три облета вокруг Меркурия в 1974 и 1975 годах. Совсем недавно НАСА запустило космический аппарат, специально разработанный для изучения планеты Меркурий. </a:t>
            </a:r>
            <a:r>
              <a:rPr lang="ru-RU" sz="1600" dirty="0" smtClean="0"/>
              <a:t>Космический </a:t>
            </a:r>
            <a:r>
              <a:rPr lang="ru-RU" sz="1600" dirty="0"/>
              <a:t>аппарат Мессенджер был запущен в 2004 году. Он совершил три облета вокруг Меркурия в 2008 и 2009 году и вышел на орбиту планеты в 2011 </a:t>
            </a:r>
            <a:r>
              <a:rPr lang="ru-RU" sz="1600" dirty="0" smtClean="0"/>
              <a:t>году. </a:t>
            </a:r>
            <a:endParaRPr lang="ru-RU" sz="1600" dirty="0"/>
          </a:p>
        </p:txBody>
      </p:sp>
      <p:pic>
        <p:nvPicPr>
          <p:cNvPr id="5122" name="Picture 2" descr="C:\Users\йцук\Desktop\планеты\меркур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78" y="1628800"/>
            <a:ext cx="417989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57018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</a:rPr>
              <a:t>Фото с космического корабля.</a:t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Кратер Брамс и метеоритный кратер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Рембрант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080" y="2183588"/>
            <a:ext cx="3968840" cy="33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8871" y="2229312"/>
            <a:ext cx="3237257" cy="326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963</Words>
  <Application>Microsoft Office PowerPoint</Application>
  <PresentationFormat>Экран (4:3)</PresentationFormat>
  <Paragraphs>69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Урок природоведения в 5 классе.  «Планеты земной группы.»</vt:lpstr>
      <vt:lpstr>Модели Вселенной. Сравните обе модели. Кто их автор?</vt:lpstr>
      <vt:lpstr>Презентация PowerPoint</vt:lpstr>
      <vt:lpstr>Какой вклад внесли эти ученые в изучение Вселенной?</vt:lpstr>
      <vt:lpstr>Тема урока «Планеты земной группы»</vt:lpstr>
      <vt:lpstr>Солнечная система  это Солнце и вращающиеся вокруг него небесные тела.</vt:lpstr>
      <vt:lpstr>ПЛАНЕТЫ</vt:lpstr>
      <vt:lpstr>Информация.</vt:lpstr>
      <vt:lpstr>Фото с космического корабля. Кратер Брамс и метеоритный кратер Рембрант </vt:lpstr>
      <vt:lpstr>ВЕНЕРА</vt:lpstr>
      <vt:lpstr>Гора Маат. Венерианский вулкан высотой 8 км.</vt:lpstr>
      <vt:lpstr>ЗЕМЛЯ</vt:lpstr>
      <vt:lpstr>Рельеф планеты</vt:lpstr>
      <vt:lpstr>Презентация PowerPoint</vt:lpstr>
      <vt:lpstr>Презентация PowerPoint</vt:lpstr>
      <vt:lpstr>Презентация PowerPoint</vt:lpstr>
      <vt:lpstr>Информация</vt:lpstr>
      <vt:lpstr>Поверхность Марса. Гора Олимп и полярные шапки.</vt:lpstr>
      <vt:lpstr>Спутники Марса</vt:lpstr>
      <vt:lpstr>Жизнь на Марсе.</vt:lpstr>
      <vt:lpstr> Признаки планет земной группы. </vt:lpstr>
      <vt:lpstr>Закончите предложения</vt:lpstr>
      <vt:lpstr>Домашнее задание</vt:lpstr>
      <vt:lpstr>Используемые 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Планеты земной группы.</dc:title>
  <dc:creator>Туриченко Сергей</dc:creator>
  <cp:lastModifiedBy>Туриченко Сергей</cp:lastModifiedBy>
  <cp:revision>57</cp:revision>
  <dcterms:created xsi:type="dcterms:W3CDTF">2014-09-24T14:28:33Z</dcterms:created>
  <dcterms:modified xsi:type="dcterms:W3CDTF">2015-02-15T18:35:25Z</dcterms:modified>
</cp:coreProperties>
</file>