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71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61" r:id="rId11"/>
    <p:sldId id="286" r:id="rId12"/>
    <p:sldId id="262" r:id="rId13"/>
    <p:sldId id="256" r:id="rId14"/>
    <p:sldId id="257" r:id="rId15"/>
    <p:sldId id="272" r:id="rId16"/>
    <p:sldId id="273" r:id="rId17"/>
    <p:sldId id="285" r:id="rId18"/>
    <p:sldId id="283" r:id="rId19"/>
    <p:sldId id="280" r:id="rId20"/>
    <p:sldId id="274" r:id="rId21"/>
    <p:sldId id="284" r:id="rId22"/>
    <p:sldId id="277" r:id="rId23"/>
    <p:sldId id="276" r:id="rId24"/>
    <p:sldId id="275" r:id="rId25"/>
    <p:sldId id="278" r:id="rId26"/>
    <p:sldId id="279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920880" cy="6192688"/>
          </a:xfrm>
        </p:spPr>
        <p:txBody>
          <a:bodyPr/>
          <a:lstStyle/>
          <a:p>
            <a:pPr marL="0" indent="0" algn="l">
              <a:buNone/>
            </a:pPr>
            <a:r>
              <a:rPr lang="ru-RU" i="1" dirty="0" smtClean="0">
                <a:solidFill>
                  <a:schemeClr val="accent1"/>
                </a:solidFill>
              </a:rPr>
              <a:t>             Ход урока.</a:t>
            </a:r>
            <a:br>
              <a:rPr lang="ru-RU" i="1" dirty="0" smtClean="0">
                <a:solidFill>
                  <a:schemeClr val="accent1"/>
                </a:solidFill>
              </a:rPr>
            </a:br>
            <a:r>
              <a:rPr lang="ru-RU" i="1" dirty="0" smtClean="0">
                <a:solidFill>
                  <a:schemeClr val="accent1"/>
                </a:solidFill>
              </a:rPr>
              <a:t/>
            </a:r>
            <a:br>
              <a:rPr lang="ru-RU" i="1" dirty="0" smtClean="0">
                <a:solidFill>
                  <a:schemeClr val="accent1"/>
                </a:solidFill>
              </a:rPr>
            </a:br>
            <a:r>
              <a:rPr lang="ru-RU" sz="20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Организационный момент. Приветствие учащихся. </a:t>
            </a:r>
            <a:r>
              <a:rPr lang="ru-RU" sz="2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Мотивация.</a:t>
            </a:r>
            <a:br>
              <a:rPr lang="ru-RU" sz="2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Обобщение знаний по теме «Металлы».</a:t>
            </a:r>
            <a:br>
              <a:rPr lang="ru-RU" sz="2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Физкультминутка.</a:t>
            </a:r>
            <a:br>
              <a:rPr lang="ru-RU" sz="2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5.Подведение итогов. Рефлексия.</a:t>
            </a:r>
            <a:endParaRPr lang="ru-RU" sz="2400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62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608" y="712332"/>
            <a:ext cx="7007791" cy="5433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7cdecb5dd26c4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322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8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766733"/>
            <a:ext cx="7704856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1.Наполеон III – племянник великого дяди, любил пофорсить. На одном из банкетов гости ели разными столовыми принадлежностями и обиделись те, кому достались золотые, а не из этого металла</a:t>
            </a:r>
            <a:r>
              <a:rPr lang="ru-RU" sz="2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endParaRPr lang="ru-RU" sz="2400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Этот металл более 30 лет украшал пальцы, шеи и уши великосветских модниц. Так как первоначально килограмм этого металла стоил на 80 рублей дороже равного веса золота</a:t>
            </a:r>
            <a:r>
              <a:rPr lang="ru-RU" sz="2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endParaRPr lang="ru-RU" sz="2400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Металл, из которого сделана эта вещь, входит в состав сапфира и рубина</a:t>
            </a:r>
            <a:r>
              <a:rPr lang="ru-RU" sz="2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endParaRPr lang="ru-RU" sz="2400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4.Сырьём для получения этого металла служит боксит</a:t>
            </a:r>
            <a:r>
              <a:rPr lang="ru-RU" sz="2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endParaRPr lang="ru-RU" sz="2400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Его называют « крылатым металлом</a:t>
            </a:r>
            <a:r>
              <a:rPr lang="ru-RU" sz="2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lvl="0"/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34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550225" cy="864096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 smtClean="0">
                <a:solidFill>
                  <a:schemeClr val="accent1"/>
                </a:solidFill>
              </a:rPr>
              <a:t>Что в черном ящике?</a:t>
            </a:r>
            <a:endParaRPr lang="ru-RU" i="1" dirty="0">
              <a:solidFill>
                <a:schemeClr val="accent1"/>
              </a:solidFill>
            </a:endParaRPr>
          </a:p>
        </p:txBody>
      </p:sp>
      <p:pic>
        <p:nvPicPr>
          <p:cNvPr id="5122" name="Picture 2" descr="C:\Users\йцук\Desktop\химия 9 металлы\Lozhka alyuminievaj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40022"/>
            <a:ext cx="6258272" cy="46937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11590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395536" y="980727"/>
            <a:ext cx="8208912" cy="3945285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1800" dirty="0" smtClean="0">
                <a:solidFill>
                  <a:schemeClr val="accent1"/>
                </a:solidFill>
              </a:rPr>
              <a:t/>
            </a:r>
            <a:br>
              <a:rPr lang="ru-RU" sz="1800" dirty="0" smtClean="0">
                <a:solidFill>
                  <a:schemeClr val="accent1"/>
                </a:solidFill>
              </a:rPr>
            </a:br>
            <a:r>
              <a:rPr lang="ru-RU" sz="1800" dirty="0" smtClean="0">
                <a:solidFill>
                  <a:schemeClr val="accent1"/>
                </a:solidFill>
              </a:rPr>
              <a:t/>
            </a:r>
            <a:br>
              <a:rPr lang="ru-RU" sz="1800" dirty="0" smtClean="0">
                <a:solidFill>
                  <a:schemeClr val="accent1"/>
                </a:solidFill>
              </a:rPr>
            </a:br>
            <a:r>
              <a:rPr lang="ru-RU" dirty="0" smtClean="0">
                <a:solidFill>
                  <a:schemeClr val="accent1"/>
                </a:solidFill>
              </a:rPr>
              <a:t>Обобщающий урок химии по теме:</a:t>
            </a:r>
            <a:br>
              <a:rPr lang="ru-RU" dirty="0" smtClean="0">
                <a:solidFill>
                  <a:schemeClr val="accent1"/>
                </a:solidFill>
              </a:rPr>
            </a:br>
            <a:r>
              <a:rPr lang="ru-RU" dirty="0" smtClean="0">
                <a:solidFill>
                  <a:schemeClr val="accent1"/>
                </a:solidFill>
              </a:rPr>
              <a:t/>
            </a:r>
            <a:br>
              <a:rPr lang="ru-RU" dirty="0" smtClean="0">
                <a:solidFill>
                  <a:schemeClr val="accent1"/>
                </a:solidFill>
              </a:rPr>
            </a:br>
            <a:r>
              <a:rPr lang="ru-RU" dirty="0" smtClean="0">
                <a:solidFill>
                  <a:schemeClr val="accent1"/>
                </a:solidFill>
              </a:rPr>
              <a:t>«Металлы»</a:t>
            </a:r>
            <a:br>
              <a:rPr lang="ru-RU" dirty="0" smtClean="0">
                <a:solidFill>
                  <a:schemeClr val="accent1"/>
                </a:solidFill>
              </a:rPr>
            </a:br>
            <a:r>
              <a:rPr lang="ru-RU" dirty="0" smtClean="0">
                <a:solidFill>
                  <a:schemeClr val="accent1"/>
                </a:solidFill>
              </a:rPr>
              <a:t/>
            </a:r>
            <a:br>
              <a:rPr lang="ru-RU" dirty="0" smtClean="0">
                <a:solidFill>
                  <a:schemeClr val="accent1"/>
                </a:solidFill>
              </a:rPr>
            </a:br>
            <a:endParaRPr lang="ru-RU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91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8" y="188640"/>
            <a:ext cx="8496944" cy="6665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i="1" dirty="0" smtClean="0">
                <a:solidFill>
                  <a:schemeClr val="accent1"/>
                </a:solidFill>
                <a:latin typeface="Times New Roman"/>
                <a:ea typeface="Times New Roman"/>
              </a:rPr>
              <a:t>Цель </a:t>
            </a:r>
            <a:r>
              <a:rPr lang="ru-RU" sz="2400" b="1" i="1" dirty="0">
                <a:solidFill>
                  <a:schemeClr val="accent1"/>
                </a:solidFill>
                <a:latin typeface="Times New Roman"/>
                <a:ea typeface="Times New Roman"/>
              </a:rPr>
              <a:t>урока</a:t>
            </a:r>
            <a:r>
              <a:rPr lang="ru-RU" sz="2400" i="1" dirty="0">
                <a:solidFill>
                  <a:schemeClr val="accent1"/>
                </a:solidFill>
                <a:latin typeface="Times New Roman"/>
                <a:ea typeface="Times New Roman"/>
              </a:rPr>
              <a:t>: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</a:rPr>
              <a:t>Создание условий </a:t>
            </a:r>
            <a:r>
              <a:rPr lang="ru-RU" sz="2400" dirty="0" smtClean="0">
                <a:latin typeface="Times New Roman"/>
                <a:ea typeface="Times New Roman"/>
              </a:rPr>
              <a:t>для </a:t>
            </a:r>
            <a:r>
              <a:rPr lang="ru-RU" sz="2400" dirty="0">
                <a:latin typeface="Times New Roman"/>
                <a:ea typeface="Times New Roman"/>
              </a:rPr>
              <a:t>обобщения и углубления знаний учащихся по теме “Металлы”, используя игру - соревнование, как форму урока.</a:t>
            </a:r>
          </a:p>
          <a:p>
            <a:pPr>
              <a:spcAft>
                <a:spcPts val="0"/>
              </a:spcAft>
            </a:pPr>
            <a:r>
              <a:rPr lang="ru-RU" sz="2400" b="1" i="1" dirty="0" smtClean="0">
                <a:solidFill>
                  <a:schemeClr val="accent1"/>
                </a:solidFill>
                <a:latin typeface="Times New Roman"/>
                <a:ea typeface="Times New Roman"/>
              </a:rPr>
              <a:t>Задачи </a:t>
            </a:r>
            <a:r>
              <a:rPr lang="ru-RU" sz="2400" b="1" i="1" dirty="0">
                <a:solidFill>
                  <a:schemeClr val="accent1"/>
                </a:solidFill>
                <a:latin typeface="Times New Roman"/>
                <a:ea typeface="Times New Roman"/>
              </a:rPr>
              <a:t>урока</a:t>
            </a:r>
            <a:r>
              <a:rPr lang="ru-RU" sz="2400" i="1" dirty="0">
                <a:solidFill>
                  <a:schemeClr val="accent1"/>
                </a:solidFill>
                <a:latin typeface="Times New Roman"/>
                <a:ea typeface="Times New Roman"/>
              </a:rPr>
              <a:t>:</a:t>
            </a:r>
          </a:p>
          <a:p>
            <a:pPr marL="285750" indent="-285750">
              <a:spcAft>
                <a:spcPts val="0"/>
              </a:spcAft>
              <a:buFontTx/>
              <a:buChar char="-"/>
            </a:pPr>
            <a:r>
              <a:rPr lang="ru-RU" sz="2400" dirty="0" smtClean="0">
                <a:latin typeface="Times New Roman"/>
                <a:ea typeface="Times New Roman"/>
              </a:rPr>
              <a:t>Обобщить </a:t>
            </a:r>
            <a:r>
              <a:rPr lang="ru-RU" sz="2400" dirty="0">
                <a:latin typeface="Times New Roman"/>
                <a:ea typeface="Times New Roman"/>
              </a:rPr>
              <a:t>и систематизировать знания учащихся по теме «Металлы</a:t>
            </a:r>
            <a:r>
              <a:rPr lang="ru-RU" sz="2400" dirty="0" smtClean="0">
                <a:latin typeface="Times New Roman"/>
                <a:ea typeface="Times New Roman"/>
              </a:rPr>
              <a:t>»;</a:t>
            </a:r>
          </a:p>
          <a:p>
            <a:pPr marL="285750" indent="-285750">
              <a:spcAft>
                <a:spcPts val="0"/>
              </a:spcAft>
              <a:buFontTx/>
              <a:buChar char="-"/>
            </a:pPr>
            <a:r>
              <a:rPr lang="ru-RU" sz="2400" dirty="0" smtClean="0">
                <a:latin typeface="Times New Roman"/>
                <a:ea typeface="Times New Roman"/>
              </a:rPr>
              <a:t>Совершенствовать </a:t>
            </a:r>
            <a:r>
              <a:rPr lang="ru-RU" sz="2400" dirty="0">
                <a:latin typeface="Times New Roman"/>
                <a:ea typeface="Times New Roman"/>
              </a:rPr>
              <a:t>умения и навыки в составлении уравнений </a:t>
            </a:r>
            <a:r>
              <a:rPr lang="ru-RU" sz="2400" dirty="0" smtClean="0">
                <a:latin typeface="Times New Roman"/>
                <a:ea typeface="Times New Roman"/>
              </a:rPr>
              <a:t>реакций в </a:t>
            </a:r>
            <a:r>
              <a:rPr lang="ru-RU" sz="2400" dirty="0">
                <a:latin typeface="Times New Roman"/>
                <a:ea typeface="Times New Roman"/>
              </a:rPr>
              <a:t>молекулярном, ионном и ОВ </a:t>
            </a:r>
            <a:r>
              <a:rPr lang="ru-RU" sz="2400" dirty="0" smtClean="0">
                <a:latin typeface="Times New Roman"/>
                <a:ea typeface="Times New Roman"/>
              </a:rPr>
              <a:t>видах, </a:t>
            </a:r>
            <a:r>
              <a:rPr lang="ru-RU" sz="2400" dirty="0">
                <a:latin typeface="Times New Roman"/>
                <a:ea typeface="Times New Roman"/>
              </a:rPr>
              <a:t>отражающих химические свойства металлов; в решении экспериментальных </a:t>
            </a:r>
            <a:r>
              <a:rPr lang="ru-RU" sz="2400" dirty="0" smtClean="0">
                <a:latin typeface="Times New Roman"/>
                <a:ea typeface="Times New Roman"/>
              </a:rPr>
              <a:t>задач.</a:t>
            </a:r>
            <a:endParaRPr lang="ru-RU" sz="24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- Прививать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интерес к химии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расширить знания  о биологической  роли 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металлов, показать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связь изучаемой темы с жизнью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sz="2400" dirty="0">
              <a:latin typeface="Times New Roman"/>
              <a:ea typeface="Times New Roman"/>
            </a:endParaRPr>
          </a:p>
          <a:p>
            <a:pPr lvl="0"/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воспитывать у учащихся коммуникативные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качества, умение высказывать собственное мнение, сотрудничать в группе.</a:t>
            </a:r>
          </a:p>
          <a:p>
            <a:pPr lvl="0">
              <a:spcAft>
                <a:spcPts val="0"/>
              </a:spcAft>
            </a:pPr>
            <a:endParaRPr lang="ru-RU" sz="2400" b="1" dirty="0">
              <a:solidFill>
                <a:srgbClr val="841C0E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0970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2816"/>
            <a:ext cx="3902075" cy="403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198914" cy="720080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Узнай меня!</a:t>
            </a:r>
            <a:endParaRPr lang="ru-RU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67944" y="1268760"/>
            <a:ext cx="4824536" cy="5184576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/>
              <a:t>Ответы.</a:t>
            </a:r>
          </a:p>
          <a:p>
            <a:pPr marL="457200" indent="-457200" algn="l">
              <a:buAutoNum type="arabicPeriod"/>
            </a:pPr>
            <a:r>
              <a:rPr lang="ru-RU" dirty="0" smtClean="0"/>
              <a:t>Цезий</a:t>
            </a:r>
          </a:p>
          <a:p>
            <a:pPr marL="457200" indent="-457200" algn="l">
              <a:buAutoNum type="arabicPeriod"/>
            </a:pPr>
            <a:r>
              <a:rPr lang="ru-RU" dirty="0" smtClean="0"/>
              <a:t>Алюминий</a:t>
            </a:r>
          </a:p>
          <a:p>
            <a:pPr marL="457200" indent="-457200" algn="l">
              <a:buAutoNum type="arabicPeriod"/>
            </a:pPr>
            <a:r>
              <a:rPr lang="ru-RU" dirty="0" smtClean="0"/>
              <a:t>Железо</a:t>
            </a:r>
          </a:p>
          <a:p>
            <a:pPr marL="457200" indent="-457200" algn="l">
              <a:buAutoNum type="arabicPeriod"/>
            </a:pPr>
            <a:r>
              <a:rPr lang="ru-RU" dirty="0" smtClean="0"/>
              <a:t>Алюминий</a:t>
            </a:r>
          </a:p>
          <a:p>
            <a:pPr marL="457200" indent="-457200" algn="l">
              <a:buAutoNum type="arabicPeriod"/>
            </a:pPr>
            <a:r>
              <a:rPr lang="ru-RU" dirty="0" smtClean="0"/>
              <a:t>Вольфрам</a:t>
            </a:r>
          </a:p>
          <a:p>
            <a:pPr marL="457200" indent="-457200" algn="l">
              <a:buAutoNum type="arabicPeriod"/>
            </a:pPr>
            <a:r>
              <a:rPr lang="ru-RU" dirty="0" smtClean="0"/>
              <a:t>Цинк</a:t>
            </a:r>
          </a:p>
          <a:p>
            <a:pPr marL="457200" indent="-457200" algn="l">
              <a:buAutoNum type="arabicPeriod"/>
            </a:pPr>
            <a:r>
              <a:rPr lang="ru-RU" dirty="0" smtClean="0"/>
              <a:t>Золото</a:t>
            </a:r>
          </a:p>
          <a:p>
            <a:pPr marL="457200" indent="-457200" algn="l">
              <a:buAutoNum type="arabicPeriod"/>
            </a:pPr>
            <a:r>
              <a:rPr lang="ru-RU" dirty="0" smtClean="0"/>
              <a:t>Щелочные металлы, кроме лития</a:t>
            </a:r>
          </a:p>
          <a:p>
            <a:pPr marL="457200" indent="-457200" algn="l">
              <a:buAutoNum type="arabicPeriod"/>
            </a:pPr>
            <a:r>
              <a:rPr lang="ru-RU" dirty="0" smtClean="0"/>
              <a:t>Литий</a:t>
            </a:r>
          </a:p>
          <a:p>
            <a:pPr marL="457200" indent="-457200" algn="l">
              <a:buAutoNum type="arabicPeriod"/>
            </a:pPr>
            <a:r>
              <a:rPr lang="ru-RU" dirty="0" smtClean="0"/>
              <a:t>Свинец</a:t>
            </a:r>
          </a:p>
          <a:p>
            <a:pPr marL="457200" indent="-457200" algn="l">
              <a:buAutoNum type="arabicPeriod"/>
            </a:pPr>
            <a:r>
              <a:rPr lang="ru-RU" dirty="0" smtClean="0"/>
              <a:t>Серебро</a:t>
            </a:r>
          </a:p>
          <a:p>
            <a:pPr marL="457200" indent="-457200" algn="l">
              <a:buAutoNum type="arabicPeriod"/>
            </a:pPr>
            <a:r>
              <a:rPr lang="ru-RU" dirty="0" smtClean="0"/>
              <a:t>Хром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489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88913"/>
            <a:ext cx="8137525" cy="1223962"/>
          </a:xfrm>
        </p:spPr>
        <p:txBody>
          <a:bodyPr/>
          <a:lstStyle/>
          <a:p>
            <a:pPr marL="0" indent="0">
              <a:buNone/>
            </a:pPr>
            <a:r>
              <a:rPr lang="ru-RU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Строение атома металла</a:t>
            </a:r>
            <a:endParaRPr lang="ru-RU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96752"/>
            <a:ext cx="7992888" cy="52565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91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3" y="620688"/>
            <a:ext cx="7046168" cy="4894480"/>
          </a:xfrm>
        </p:spPr>
        <p:txBody>
          <a:bodyPr/>
          <a:lstStyle/>
          <a:p>
            <a:pPr marL="0" indent="0" algn="l">
              <a:buNone/>
            </a:pPr>
            <a:r>
              <a:rPr lang="ru-RU" sz="3600" i="1" dirty="0" smtClean="0">
                <a:solidFill>
                  <a:schemeClr val="accent1"/>
                </a:solidFill>
              </a:rPr>
              <a:t>Металлы взаимодействуют:</a:t>
            </a:r>
            <a:br>
              <a:rPr lang="ru-RU" sz="3600" i="1" dirty="0" smtClean="0">
                <a:solidFill>
                  <a:schemeClr val="accent1"/>
                </a:solidFill>
              </a:rPr>
            </a:br>
            <a:r>
              <a:rPr lang="ru-RU" sz="2000" i="1" dirty="0" smtClean="0">
                <a:solidFill>
                  <a:schemeClr val="accent1"/>
                </a:solidFill>
              </a:rPr>
              <a:t/>
            </a:r>
            <a:br>
              <a:rPr lang="ru-RU" sz="2000" i="1" dirty="0" smtClean="0">
                <a:solidFill>
                  <a:schemeClr val="accent1"/>
                </a:solidFill>
              </a:rPr>
            </a:br>
            <a:r>
              <a:rPr lang="ru-RU" sz="3200" i="1" dirty="0" smtClean="0">
                <a:solidFill>
                  <a:schemeClr val="accent1"/>
                </a:solidFill>
              </a:rPr>
              <a:t>1. с неметаллами;</a:t>
            </a:r>
            <a:br>
              <a:rPr lang="ru-RU" sz="3200" i="1" dirty="0" smtClean="0">
                <a:solidFill>
                  <a:schemeClr val="accent1"/>
                </a:solidFill>
              </a:rPr>
            </a:br>
            <a:r>
              <a:rPr lang="ru-RU" sz="3200" i="1" dirty="0" smtClean="0">
                <a:solidFill>
                  <a:schemeClr val="accent1"/>
                </a:solidFill>
              </a:rPr>
              <a:t/>
            </a:r>
            <a:br>
              <a:rPr lang="ru-RU" sz="3200" i="1" dirty="0" smtClean="0">
                <a:solidFill>
                  <a:schemeClr val="accent1"/>
                </a:solidFill>
              </a:rPr>
            </a:br>
            <a:r>
              <a:rPr lang="ru-RU" sz="3200" i="1" dirty="0" smtClean="0">
                <a:solidFill>
                  <a:schemeClr val="accent1"/>
                </a:solidFill>
              </a:rPr>
              <a:t>2. с водой;</a:t>
            </a:r>
            <a:br>
              <a:rPr lang="ru-RU" sz="3200" i="1" dirty="0" smtClean="0">
                <a:solidFill>
                  <a:schemeClr val="accent1"/>
                </a:solidFill>
              </a:rPr>
            </a:br>
            <a:r>
              <a:rPr lang="ru-RU" sz="3200" i="1" dirty="0" smtClean="0">
                <a:solidFill>
                  <a:schemeClr val="accent1"/>
                </a:solidFill>
              </a:rPr>
              <a:t/>
            </a:r>
            <a:br>
              <a:rPr lang="ru-RU" sz="3200" i="1" dirty="0" smtClean="0">
                <a:solidFill>
                  <a:schemeClr val="accent1"/>
                </a:solidFill>
              </a:rPr>
            </a:br>
            <a:r>
              <a:rPr lang="ru-RU" sz="3200" i="1" dirty="0" smtClean="0">
                <a:solidFill>
                  <a:schemeClr val="accent1"/>
                </a:solidFill>
              </a:rPr>
              <a:t>3. с кислотами;</a:t>
            </a:r>
            <a:br>
              <a:rPr lang="ru-RU" sz="3200" i="1" dirty="0" smtClean="0">
                <a:solidFill>
                  <a:schemeClr val="accent1"/>
                </a:solidFill>
              </a:rPr>
            </a:br>
            <a:r>
              <a:rPr lang="ru-RU" sz="3200" i="1" dirty="0" smtClean="0">
                <a:solidFill>
                  <a:schemeClr val="accent1"/>
                </a:solidFill>
              </a:rPr>
              <a:t/>
            </a:r>
            <a:br>
              <a:rPr lang="ru-RU" sz="3200" i="1" dirty="0" smtClean="0">
                <a:solidFill>
                  <a:schemeClr val="accent1"/>
                </a:solidFill>
              </a:rPr>
            </a:br>
            <a:r>
              <a:rPr lang="ru-RU" sz="3200" i="1" dirty="0" smtClean="0">
                <a:solidFill>
                  <a:schemeClr val="accent1"/>
                </a:solidFill>
              </a:rPr>
              <a:t>4. с водными растворами солей.</a:t>
            </a:r>
            <a:br>
              <a:rPr lang="ru-RU" sz="3200" i="1" dirty="0" smtClean="0">
                <a:solidFill>
                  <a:schemeClr val="accent1"/>
                </a:solidFill>
              </a:rPr>
            </a:br>
            <a:endParaRPr lang="ru-RU" sz="3200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22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187625" y="4372168"/>
            <a:ext cx="7118176" cy="2081168"/>
          </a:xfrm>
        </p:spPr>
        <p:txBody>
          <a:bodyPr/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sz="4000" b="0" dirty="0">
                <a:solidFill>
                  <a:srgbClr val="4E67C8"/>
                </a:solidFill>
                <a:effectLst/>
                <a:latin typeface="Times New Roman"/>
                <a:ea typeface="Times New Roman"/>
                <a:cs typeface="+mn-cs"/>
              </a:rPr>
              <a:t>Видеоролик «</a:t>
            </a:r>
            <a:r>
              <a:rPr lang="ru-RU" sz="4000" b="0" i="1" dirty="0">
                <a:solidFill>
                  <a:srgbClr val="212745"/>
                </a:solidFill>
                <a:effectLst/>
                <a:latin typeface="Times New Roman"/>
                <a:ea typeface="Times New Roman"/>
                <a:cs typeface="+mn-cs"/>
              </a:rPr>
              <a:t>Взаимодействие алюминия с йодом</a:t>
            </a:r>
            <a:r>
              <a:rPr lang="ru-RU" sz="4000" b="0" dirty="0">
                <a:solidFill>
                  <a:srgbClr val="4E67C8"/>
                </a:solidFill>
                <a:effectLst/>
                <a:latin typeface="Times New Roman"/>
                <a:ea typeface="Times New Roman"/>
                <a:cs typeface="+mn-cs"/>
              </a:rPr>
              <a:t>»</a:t>
            </a:r>
            <a:br>
              <a:rPr lang="ru-RU" sz="4000" b="0" dirty="0">
                <a:solidFill>
                  <a:srgbClr val="4E67C8"/>
                </a:solidFill>
                <a:effectLst/>
                <a:latin typeface="Times New Roman"/>
                <a:ea typeface="Times New Roman"/>
                <a:cs typeface="+mn-cs"/>
              </a:rPr>
            </a:br>
            <a:r>
              <a:rPr lang="de-DE" sz="4000" b="0" dirty="0">
                <a:solidFill>
                  <a:srgbClr val="4E67C8"/>
                </a:solidFill>
                <a:effectLst/>
                <a:latin typeface="Times New Roman"/>
                <a:ea typeface="Calibri"/>
                <a:cs typeface="Times New Roman"/>
              </a:rPr>
              <a:t>2Al + 3J</a:t>
            </a:r>
            <a:r>
              <a:rPr lang="de-DE" sz="4000" b="0" baseline="-25000" dirty="0">
                <a:solidFill>
                  <a:srgbClr val="4E67C8"/>
                </a:solidFill>
                <a:effectLst/>
                <a:latin typeface="Times New Roman"/>
                <a:ea typeface="Calibri"/>
                <a:cs typeface="Times New Roman"/>
              </a:rPr>
              <a:t>2 </a:t>
            </a:r>
            <a:r>
              <a:rPr lang="de-DE" sz="4000" b="0" dirty="0">
                <a:solidFill>
                  <a:srgbClr val="4E67C8"/>
                </a:solidFill>
                <a:effectLst/>
                <a:latin typeface="Times New Roman"/>
                <a:ea typeface="Calibri"/>
                <a:cs typeface="Times New Roman"/>
              </a:rPr>
              <a:t>= 2Al J</a:t>
            </a:r>
            <a:r>
              <a:rPr lang="de-DE" sz="4000" b="0" baseline="-25000" dirty="0">
                <a:solidFill>
                  <a:srgbClr val="4E67C8"/>
                </a:solidFill>
                <a:effectLst/>
                <a:latin typeface="Times New Roman"/>
                <a:ea typeface="Calibri"/>
                <a:cs typeface="Times New Roman"/>
              </a:rPr>
              <a:t>3</a:t>
            </a:r>
            <a:r>
              <a:rPr lang="ru-RU" sz="4000" b="0" dirty="0">
                <a:solidFill>
                  <a:srgbClr val="4E67C8"/>
                </a:solidFill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4000" b="0" dirty="0">
                <a:solidFill>
                  <a:srgbClr val="4E67C8"/>
                </a:solidFill>
                <a:effectLst/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pic>
        <p:nvPicPr>
          <p:cNvPr id="9" name="алюминий йод.wmv">
            <a:hlinkClick r:id="" action="ppaction://media"/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59632" y="476672"/>
            <a:ext cx="6840136" cy="5832648"/>
          </a:xfrm>
        </p:spPr>
      </p:pic>
    </p:spTree>
    <p:extLst>
      <p:ext uri="{BB962C8B-B14F-4D97-AF65-F5344CB8AC3E}">
        <p14:creationId xmlns:p14="http://schemas.microsoft.com/office/powerpoint/2010/main" val="1182428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60377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980728"/>
            <a:ext cx="69847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4000" dirty="0">
              <a:solidFill>
                <a:srgbClr val="4E67C8"/>
              </a:solidFill>
              <a:latin typeface="Times New Roman"/>
              <a:ea typeface="Times New Roman"/>
            </a:endParaRPr>
          </a:p>
          <a:p>
            <a:pPr lvl="0" algn="ctr"/>
            <a:r>
              <a:rPr lang="de-DE" sz="7200" dirty="0" smtClean="0">
                <a:solidFill>
                  <a:srgbClr val="4E67C8"/>
                </a:solidFill>
                <a:latin typeface="Times New Roman"/>
                <a:ea typeface="Calibri"/>
                <a:cs typeface="Times New Roman"/>
              </a:rPr>
              <a:t>2Al </a:t>
            </a:r>
            <a:r>
              <a:rPr lang="de-DE" sz="7200" dirty="0">
                <a:solidFill>
                  <a:srgbClr val="4E67C8"/>
                </a:solidFill>
                <a:latin typeface="Times New Roman"/>
                <a:ea typeface="Calibri"/>
                <a:cs typeface="Times New Roman"/>
              </a:rPr>
              <a:t>+ 3J</a:t>
            </a:r>
            <a:r>
              <a:rPr lang="de-DE" sz="7200" baseline="-25000" dirty="0">
                <a:solidFill>
                  <a:srgbClr val="4E67C8"/>
                </a:solidFill>
                <a:latin typeface="Times New Roman"/>
                <a:ea typeface="Calibri"/>
                <a:cs typeface="Times New Roman"/>
              </a:rPr>
              <a:t>2 </a:t>
            </a:r>
            <a:r>
              <a:rPr lang="de-DE" sz="7200" dirty="0">
                <a:solidFill>
                  <a:srgbClr val="4E67C8"/>
                </a:solidFill>
                <a:latin typeface="Times New Roman"/>
                <a:ea typeface="Calibri"/>
                <a:cs typeface="Times New Roman"/>
              </a:rPr>
              <a:t>= 2Al J</a:t>
            </a:r>
            <a:r>
              <a:rPr lang="de-DE" sz="7200" baseline="-25000" dirty="0">
                <a:solidFill>
                  <a:srgbClr val="4E67C8"/>
                </a:solidFill>
                <a:latin typeface="Times New Roman"/>
                <a:ea typeface="Calibri"/>
                <a:cs typeface="Times New Roman"/>
              </a:rPr>
              <a:t>3</a:t>
            </a:r>
            <a:endParaRPr lang="ru-RU" sz="7200" dirty="0">
              <a:solidFill>
                <a:srgbClr val="4E67C8"/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077072"/>
            <a:ext cx="2304256" cy="1777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528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980728"/>
            <a:ext cx="820891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sz="2400" i="1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Прозвенел звонок для нас.</a:t>
            </a:r>
          </a:p>
          <a:p>
            <a:pPr algn="r">
              <a:spcAft>
                <a:spcPts val="0"/>
              </a:spcAft>
            </a:pPr>
            <a:r>
              <a:rPr lang="ru-RU" sz="2400" i="1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Все зашли спокойно в класс.</a:t>
            </a:r>
          </a:p>
          <a:p>
            <a:pPr algn="r">
              <a:spcAft>
                <a:spcPts val="0"/>
              </a:spcAft>
            </a:pPr>
            <a:r>
              <a:rPr lang="ru-RU" sz="2400" i="1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Встали все у парт красиво, </a:t>
            </a:r>
          </a:p>
          <a:p>
            <a:pPr algn="r">
              <a:spcAft>
                <a:spcPts val="0"/>
              </a:spcAft>
            </a:pPr>
            <a:r>
              <a:rPr lang="ru-RU" sz="2400" i="1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Поздоровались учтиво.</a:t>
            </a:r>
          </a:p>
          <a:p>
            <a:pPr algn="r">
              <a:spcAft>
                <a:spcPts val="0"/>
              </a:spcAft>
            </a:pPr>
            <a:r>
              <a:rPr lang="ru-RU" sz="2400" i="1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Тихо сели, спинки прямо.</a:t>
            </a:r>
          </a:p>
          <a:p>
            <a:pPr algn="r">
              <a:spcAft>
                <a:spcPts val="0"/>
              </a:spcAft>
            </a:pPr>
            <a:r>
              <a:rPr lang="ru-RU" sz="2400" i="1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Вижу, класс ваш хоть куда.</a:t>
            </a:r>
          </a:p>
          <a:p>
            <a:pPr algn="r">
              <a:spcAft>
                <a:spcPts val="0"/>
              </a:spcAft>
            </a:pPr>
            <a:r>
              <a:rPr lang="ru-RU" sz="2400" i="1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Мы начнём урок, друзья.</a:t>
            </a:r>
          </a:p>
          <a:p>
            <a:pPr algn="r">
              <a:spcAft>
                <a:spcPts val="0"/>
              </a:spcAft>
            </a:pPr>
            <a:r>
              <a:rPr lang="ru-RU" sz="2400" i="1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Будем отвечать активно,</a:t>
            </a:r>
          </a:p>
          <a:p>
            <a:pPr algn="r">
              <a:spcAft>
                <a:spcPts val="0"/>
              </a:spcAft>
            </a:pPr>
            <a:r>
              <a:rPr lang="ru-RU" sz="2400" i="1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Хорошо себя вести,</a:t>
            </a:r>
          </a:p>
          <a:p>
            <a:pPr algn="r">
              <a:spcAft>
                <a:spcPts val="0"/>
              </a:spcAft>
            </a:pPr>
            <a:r>
              <a:rPr lang="ru-RU" sz="2400" i="1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Чтобы гости дорогие.</a:t>
            </a:r>
          </a:p>
          <a:p>
            <a:pPr algn="r">
              <a:spcAft>
                <a:spcPts val="0"/>
              </a:spcAft>
            </a:pPr>
            <a:r>
              <a:rPr lang="ru-RU" sz="2400" i="1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Захотели вновь прийти</a:t>
            </a:r>
            <a:r>
              <a:rPr lang="ru-RU" sz="24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!</a:t>
            </a:r>
            <a:endParaRPr lang="ru-RU" sz="2400" i="1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45" y="1091523"/>
            <a:ext cx="3713592" cy="4019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365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496944" cy="6280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80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Роберт Вуд, знаменитый американский физик и величайший любитель всяческих поделок, направлялся из лаборатории домой на обед. Дорога шла через негритянский квартал. Огромная лужа распростерлась по мостовой между тротуарами. Проходя по луже мимо местных жителей, Вуд плюнул в лужу, незаметно бросив в том же направлении кусок вещества X величиной с грецкий орех. Прогремел взрыв, полетели искры, и большое красное пламя поднялось над поверхностью воды. Затем раздались крики, молитвы, и кто-то прокричал: «Спасайся кто может! Этот человек плюнул огнем! Только сам старый сатана умеет это делать!».</a:t>
            </a:r>
            <a:endParaRPr lang="ru-RU" sz="2400" dirty="0">
              <a:solidFill>
                <a:schemeClr val="accent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Что за вещество упомянуто в рассказе? </a:t>
            </a:r>
            <a:r>
              <a:rPr lang="ru-RU" sz="2400" dirty="0" smtClean="0">
                <a:solidFill>
                  <a:schemeClr val="accent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Лабораторный опыт «Взаимодействие калия с водой» 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6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687498"/>
            <a:ext cx="7704856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de-DE" sz="5400" dirty="0">
                <a:solidFill>
                  <a:srgbClr val="4E67C8"/>
                </a:solidFill>
                <a:latin typeface="Times New Roman"/>
                <a:ea typeface="Calibri"/>
                <a:cs typeface="Times New Roman"/>
              </a:rPr>
              <a:t>2K+ 2H</a:t>
            </a:r>
            <a:r>
              <a:rPr lang="de-DE" sz="5400" baseline="-25000" dirty="0">
                <a:solidFill>
                  <a:srgbClr val="4E67C8"/>
                </a:solidFill>
                <a:latin typeface="Times New Roman"/>
                <a:ea typeface="Calibri"/>
                <a:cs typeface="Times New Roman"/>
              </a:rPr>
              <a:t>2</a:t>
            </a:r>
            <a:r>
              <a:rPr lang="de-DE" sz="5400" dirty="0">
                <a:solidFill>
                  <a:srgbClr val="4E67C8"/>
                </a:solidFill>
                <a:latin typeface="Times New Roman"/>
                <a:ea typeface="Calibri"/>
                <a:cs typeface="Times New Roman"/>
              </a:rPr>
              <a:t>O = 2KOH + </a:t>
            </a:r>
            <a:r>
              <a:rPr lang="de-DE" sz="5400" dirty="0" smtClean="0">
                <a:solidFill>
                  <a:srgbClr val="4E67C8"/>
                </a:solidFill>
                <a:latin typeface="Times New Roman"/>
                <a:ea typeface="Calibri"/>
                <a:cs typeface="Times New Roman"/>
              </a:rPr>
              <a:t>H</a:t>
            </a:r>
            <a:r>
              <a:rPr lang="de-DE" sz="5400" baseline="-25000" dirty="0" smtClean="0">
                <a:solidFill>
                  <a:srgbClr val="4E67C8"/>
                </a:solidFill>
                <a:latin typeface="Times New Roman"/>
                <a:ea typeface="Calibri"/>
                <a:cs typeface="Times New Roman"/>
              </a:rPr>
              <a:t>2</a:t>
            </a:r>
            <a:endParaRPr lang="ru-RU" sz="5400" dirty="0">
              <a:solidFill>
                <a:srgbClr val="4E67C8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159" y="3717032"/>
            <a:ext cx="2304256" cy="1777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551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911" y="476672"/>
            <a:ext cx="4525889" cy="5038496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 err="1" smtClean="0">
                <a:solidFill>
                  <a:schemeClr val="accent1"/>
                </a:solidFill>
              </a:rPr>
              <a:t>Физминутка</a:t>
            </a:r>
            <a:r>
              <a:rPr lang="ru-RU" i="1" dirty="0" smtClean="0">
                <a:solidFill>
                  <a:schemeClr val="accent1"/>
                </a:solidFill>
              </a:rPr>
              <a:t>.</a:t>
            </a:r>
            <a:endParaRPr lang="ru-RU" i="1" dirty="0">
              <a:solidFill>
                <a:schemeClr val="accent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07904" y="1916832"/>
            <a:ext cx="5040560" cy="330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marR="0" lvl="0" indent="-273050" defTabSz="91440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B13F9A"/>
              </a:buClr>
              <a:buSzPct val="73000"/>
              <a:buFontTx/>
              <a:buNone/>
              <a:tabLst/>
              <a:defRPr/>
            </a:pPr>
            <a:r>
              <a:rPr kumimoji="0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Глубоко вздохнули: вот, мы набрали кислород.</a:t>
            </a:r>
          </a:p>
          <a:p>
            <a:pPr marL="273050" marR="0" lvl="0" indent="-273050" defTabSz="91440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B13F9A"/>
              </a:buClr>
              <a:buSzPct val="73000"/>
              <a:buFontTx/>
              <a:buNone/>
              <a:tabLst/>
              <a:defRPr/>
            </a:pPr>
            <a:r>
              <a:rPr kumimoji="0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Выдохнув: из легких чистых газ уходит углекислый.</a:t>
            </a:r>
          </a:p>
          <a:p>
            <a:pPr marL="273050" marR="0" lvl="0" indent="-273050" defTabSz="91440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B13F9A"/>
              </a:buClr>
              <a:buSzPct val="73000"/>
              <a:buFontTx/>
              <a:buNone/>
              <a:tabLst/>
              <a:defRPr/>
            </a:pPr>
            <a:r>
              <a:rPr kumimoji="0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Руки вверх, потом вперед – не поймать нам водород.</a:t>
            </a:r>
          </a:p>
          <a:p>
            <a:pPr marL="273050" marR="0" lvl="0" indent="-273050" defTabSz="91440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B13F9A"/>
              </a:buClr>
              <a:buSzPct val="73000"/>
              <a:buFontTx/>
              <a:buNone/>
              <a:tabLst/>
              <a:defRPr/>
            </a:pPr>
            <a:r>
              <a:rPr kumimoji="0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Руки в стороны. Ходить. Будем с химией дружить</a:t>
            </a:r>
            <a:r>
              <a:rPr kumimoji="0" lang="ru-RU" altLang="ru-RU" sz="2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.</a:t>
            </a: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3419872" cy="2564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619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40960" cy="1008112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Осуществить превращения</a:t>
            </a:r>
            <a:endParaRPr lang="ru-RU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1556792"/>
            <a:ext cx="7200800" cy="4896544"/>
          </a:xfrm>
        </p:spPr>
        <p:txBody>
          <a:bodyPr>
            <a:normAutofit fontScale="92500" lnSpcReduction="20000"/>
          </a:bodyPr>
          <a:lstStyle/>
          <a:p>
            <a:pPr algn="ctr">
              <a:lnSpc>
                <a:spcPct val="115000"/>
              </a:lnSpc>
              <a:spcAft>
                <a:spcPts val="1800"/>
              </a:spcAft>
            </a:pPr>
            <a:r>
              <a:rPr lang="en-US" sz="3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CuSO</a:t>
            </a:r>
            <a:r>
              <a:rPr lang="ru-RU" sz="3600" baseline="-25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</a:t>
            </a:r>
            <a:r>
              <a:rPr lang="ru-RU" sz="3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---- </a:t>
            </a:r>
            <a:r>
              <a:rPr lang="en-US" sz="3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Cu</a:t>
            </a:r>
            <a:r>
              <a:rPr lang="ru-RU" sz="3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</a:t>
            </a:r>
            <a:r>
              <a:rPr lang="en-US" sz="3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OH</a:t>
            </a:r>
            <a:r>
              <a:rPr lang="ru-RU" sz="3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)</a:t>
            </a:r>
            <a:r>
              <a:rPr lang="ru-RU" sz="3600" baseline="-25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</a:t>
            </a:r>
            <a:r>
              <a:rPr lang="ru-RU" sz="3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---- </a:t>
            </a:r>
            <a:r>
              <a:rPr lang="en-US" sz="3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CuO</a:t>
            </a:r>
            <a:r>
              <a:rPr lang="ru-RU" sz="3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</a:t>
            </a:r>
            <a:endParaRPr lang="ru-RU" sz="3600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800"/>
              </a:spcAft>
            </a:pPr>
            <a:endParaRPr lang="ru-RU" sz="3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800"/>
              </a:spcAft>
            </a:pPr>
            <a:endParaRPr lang="ru-RU" sz="3600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800"/>
              </a:spcAft>
            </a:pPr>
            <a:endParaRPr lang="ru-RU" sz="3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800"/>
              </a:spcAft>
            </a:pPr>
            <a:endParaRPr lang="ru-RU" sz="3600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800"/>
              </a:spcAft>
            </a:pPr>
            <a:r>
              <a:rPr lang="en-US" sz="3600" dirty="0" err="1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FeCl</a:t>
            </a:r>
            <a:r>
              <a:rPr lang="ru-RU" sz="3600" baseline="-25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</a:t>
            </a:r>
            <a:r>
              <a:rPr lang="ru-RU" sz="3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-----</a:t>
            </a:r>
            <a:r>
              <a:rPr lang="en-US" sz="3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Fe</a:t>
            </a:r>
            <a:r>
              <a:rPr lang="ru-RU" sz="3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</a:t>
            </a:r>
            <a:r>
              <a:rPr lang="en-US" sz="3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OH</a:t>
            </a:r>
            <a:r>
              <a:rPr lang="ru-RU" sz="3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)</a:t>
            </a:r>
            <a:r>
              <a:rPr lang="ru-RU" sz="3600" baseline="-25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</a:t>
            </a:r>
            <a:r>
              <a:rPr lang="ru-RU" sz="3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---- </a:t>
            </a:r>
            <a:r>
              <a:rPr lang="en-US" sz="3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Fe</a:t>
            </a:r>
            <a:r>
              <a:rPr lang="ru-RU" sz="3600" baseline="-25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</a:t>
            </a:r>
            <a:r>
              <a:rPr lang="en-US" sz="3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O</a:t>
            </a:r>
            <a:r>
              <a:rPr lang="ru-RU" sz="3600" baseline="-250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</a:t>
            </a:r>
            <a:endParaRPr lang="ru-RU" sz="36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276872"/>
            <a:ext cx="4752528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090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6672"/>
            <a:ext cx="8856984" cy="58326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465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76" y="908720"/>
            <a:ext cx="8912035" cy="5314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166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68952" cy="6669360"/>
          </a:xfrm>
        </p:spPr>
        <p:txBody>
          <a:bodyPr/>
          <a:lstStyle/>
          <a:p>
            <a:pPr marL="0" indent="0" algn="l">
              <a:buNone/>
            </a:pPr>
            <a:r>
              <a:rPr lang="ru-RU" sz="4400" i="1" dirty="0" smtClean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Подведение </a:t>
            </a:r>
            <a:r>
              <a:rPr lang="ru-RU" sz="4400" i="1" dirty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итогов. Рефлексия</a:t>
            </a:r>
            <a:r>
              <a:rPr lang="ru-RU" sz="4400" i="1" dirty="0" smtClean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4400" i="1" dirty="0" smtClean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i="1" dirty="0" smtClean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i="1" dirty="0" smtClean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b="0" i="1" dirty="0">
                <a:solidFill>
                  <a:schemeClr val="accent1"/>
                </a:solidFill>
                <a:effectLst/>
                <a:latin typeface="Times New Roman"/>
                <a:ea typeface="Calibri"/>
              </a:rPr>
              <a:t>Легко справился с заданиями. К контрольной работе готов</a:t>
            </a:r>
            <a:r>
              <a:rPr lang="ru-RU" sz="2400" b="0" i="1" dirty="0" smtClean="0">
                <a:solidFill>
                  <a:schemeClr val="accent1"/>
                </a:solidFill>
                <a:effectLst/>
                <a:latin typeface="Times New Roman"/>
                <a:ea typeface="Calibri"/>
              </a:rPr>
              <a:t>!</a:t>
            </a:r>
            <a:br>
              <a:rPr lang="ru-RU" sz="2400" b="0" i="1" dirty="0" smtClean="0">
                <a:solidFill>
                  <a:schemeClr val="accent1"/>
                </a:solidFill>
                <a:effectLst/>
                <a:latin typeface="Times New Roman"/>
                <a:ea typeface="Calibri"/>
              </a:rPr>
            </a:br>
            <a:r>
              <a:rPr lang="ru-RU" sz="2400" b="0" i="1" dirty="0" smtClean="0">
                <a:solidFill>
                  <a:schemeClr val="accent1"/>
                </a:solidFill>
                <a:effectLst/>
                <a:latin typeface="Times New Roman"/>
                <a:ea typeface="Calibri"/>
              </a:rPr>
              <a:t/>
            </a:r>
            <a:br>
              <a:rPr lang="ru-RU" sz="2400" b="0" i="1" dirty="0" smtClean="0">
                <a:solidFill>
                  <a:schemeClr val="accent1"/>
                </a:solidFill>
                <a:effectLst/>
                <a:latin typeface="Times New Roman"/>
                <a:ea typeface="Calibri"/>
              </a:rPr>
            </a:br>
            <a:r>
              <a:rPr lang="ru-RU" sz="2400" b="0" i="1" dirty="0">
                <a:solidFill>
                  <a:schemeClr val="accent1"/>
                </a:solidFill>
                <a:effectLst/>
                <a:latin typeface="Times New Roman"/>
                <a:ea typeface="Calibri"/>
              </a:rPr>
              <a:t/>
            </a:r>
            <a:br>
              <a:rPr lang="ru-RU" sz="2400" b="0" i="1" dirty="0">
                <a:solidFill>
                  <a:schemeClr val="accent1"/>
                </a:solidFill>
                <a:effectLst/>
                <a:latin typeface="Times New Roman"/>
                <a:ea typeface="Calibri"/>
              </a:rPr>
            </a:br>
            <a:r>
              <a:rPr lang="ru-RU" sz="2400" i="1" dirty="0" smtClean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 smtClean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b="0" i="1" dirty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Иногда испытывал затруднения. Необходимо повторить некоторые вопросы темы</a:t>
            </a:r>
            <a:r>
              <a:rPr lang="ru-RU" sz="2400" i="1" dirty="0" smtClean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i="1" dirty="0" smtClean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 smtClean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ru-RU" sz="2400" b="0" i="1" dirty="0" smtClean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0" i="1" dirty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большей частью заданий не справился. Перед контрольной работой нужно хорошо повторить  всю тему</a:t>
            </a:r>
            <a:r>
              <a:rPr lang="ru-RU" sz="2400" i="1" dirty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974178"/>
            <a:ext cx="1080121" cy="1141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971" y="3501008"/>
            <a:ext cx="1454829" cy="135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445223"/>
            <a:ext cx="1231527" cy="12241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095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йцук\Desktop\химия 9 металлы\Китайский-народная-культура-ручной-латунь-бронзовая-статуя-шакьямуни-будда-скульптур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11" y="235209"/>
            <a:ext cx="4176464" cy="4896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147" name="Picture 3" descr="C:\Users\йцук\Desktop\химия 9 металлы\01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60648"/>
            <a:ext cx="4608512" cy="4896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107505" y="5301208"/>
            <a:ext cx="8928992" cy="1368152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i="1" dirty="0" smtClean="0">
                <a:solidFill>
                  <a:schemeClr val="accent1"/>
                </a:solidFill>
                <a:effectLst/>
                <a:latin typeface="Times New Roman"/>
                <a:ea typeface="Times New Roman"/>
              </a:rPr>
              <a:t>Какое </a:t>
            </a:r>
            <a:r>
              <a:rPr lang="ru-RU" sz="4400" i="1" dirty="0">
                <a:solidFill>
                  <a:schemeClr val="accent1"/>
                </a:solidFill>
                <a:effectLst/>
                <a:latin typeface="Times New Roman"/>
                <a:ea typeface="Times New Roman"/>
              </a:rPr>
              <a:t>ключевое слово объединяет этот видеоряд?</a:t>
            </a:r>
            <a:endParaRPr lang="ru-RU" sz="4400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61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йцук\Desktop\химия 9 металлы\look.com.ua-1248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20" y="260648"/>
            <a:ext cx="6091876" cy="38074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171" name="Picture 3" descr="C:\Users\йцук\Desktop\химия 9 металлы\319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924945"/>
            <a:ext cx="4896144" cy="37833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31588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йцук\Desktop\химия 9 металлы\0_8fff0_952eef50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14350"/>
            <a:ext cx="7620000" cy="582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06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C:\Users\йцук\Desktop\химия 9 металлы\big_5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820762"/>
            <a:ext cx="6314626" cy="54463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9221" name="Picture 5" descr="C:\Users\йцук\Desktop\химия 9 металлы\image00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24096"/>
            <a:ext cx="3755136" cy="58521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78917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йцук\Desktop\химия 9 металлы\slide_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316416" cy="6237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10443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йцук\Desktop\химия 9 металлы\ch09_07_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63367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13428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йцук\Desktop\химия 9 металлы\ch09_07_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604448" cy="6453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82186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351</TotalTime>
  <Words>506</Words>
  <Application>Microsoft Office PowerPoint</Application>
  <PresentationFormat>Экран (4:3)</PresentationFormat>
  <Paragraphs>66</Paragraphs>
  <Slides>26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Воздушный поток</vt:lpstr>
      <vt:lpstr>             Ход урока.  1. Организационный момент. Приветствие учащихся.   2. Мотивация.  3. Обобщение знаний по теме «Металлы».  4. Физкультминутка.  5.Подведение итогов. Рефлексия.</vt:lpstr>
      <vt:lpstr>Презентация PowerPoint</vt:lpstr>
      <vt:lpstr>Какое ключевое слово объединяет этот видеоряд?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Что в черном ящике?</vt:lpstr>
      <vt:lpstr>  Обобщающий урок химии по теме:  «Металлы»  </vt:lpstr>
      <vt:lpstr>Презентация PowerPoint</vt:lpstr>
      <vt:lpstr>Узнай меня!</vt:lpstr>
      <vt:lpstr>Строение атома металла</vt:lpstr>
      <vt:lpstr>Металлы взаимодействуют:  1. с неметаллами;  2. с водой;  3. с кислотами;  4. с водными растворами солей. </vt:lpstr>
      <vt:lpstr>Видеоролик «Взаимодействие алюминия с йодом» 2Al + 3J2 = 2Al J3 </vt:lpstr>
      <vt:lpstr>Презентация PowerPoint</vt:lpstr>
      <vt:lpstr>Презентация PowerPoint</vt:lpstr>
      <vt:lpstr>Презентация PowerPoint</vt:lpstr>
      <vt:lpstr>Физминутка.</vt:lpstr>
      <vt:lpstr>Осуществить превращения</vt:lpstr>
      <vt:lpstr>Презентация PowerPoint</vt:lpstr>
      <vt:lpstr>Презентация PowerPoint</vt:lpstr>
      <vt:lpstr>Подведение итогов. Рефлексия.  1. Легко справился с заданиями. К контрольной работе готов!    2. Иногда испытывал затруднения. Необходимо повторить некоторые вопросы темы.     3. С большей частью заданий не справился. Перед контрольной работой нужно хорошо повторить  всю тему.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Обобщающий урок химии по теме: «Металлы» 9 класс </dc:title>
  <dc:creator>Туриченко Сергей</dc:creator>
  <cp:lastModifiedBy>Туриченко Сергей</cp:lastModifiedBy>
  <cp:revision>51</cp:revision>
  <dcterms:created xsi:type="dcterms:W3CDTF">2016-11-13T16:11:45Z</dcterms:created>
  <dcterms:modified xsi:type="dcterms:W3CDTF">2016-12-03T16:19:52Z</dcterms:modified>
</cp:coreProperties>
</file>