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1" r:id="rId11"/>
    <p:sldId id="286" r:id="rId12"/>
    <p:sldId id="262" r:id="rId13"/>
    <p:sldId id="256" r:id="rId14"/>
    <p:sldId id="257" r:id="rId15"/>
    <p:sldId id="272" r:id="rId16"/>
    <p:sldId id="273" r:id="rId17"/>
    <p:sldId id="285" r:id="rId18"/>
    <p:sldId id="283" r:id="rId19"/>
    <p:sldId id="280" r:id="rId20"/>
    <p:sldId id="274" r:id="rId21"/>
    <p:sldId id="284" r:id="rId22"/>
    <p:sldId id="277" r:id="rId23"/>
    <p:sldId id="276" r:id="rId24"/>
    <p:sldId id="275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0880" cy="6192688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             Ход урока.</a:t>
            </a:r>
            <a:br>
              <a:rPr lang="ru-RU" i="1" dirty="0" smtClean="0">
                <a:solidFill>
                  <a:schemeClr val="accent1"/>
                </a:solidFill>
              </a:rPr>
            </a:br>
            <a:r>
              <a:rPr lang="ru-RU" i="1" dirty="0" smtClean="0">
                <a:solidFill>
                  <a:schemeClr val="accent1"/>
                </a:solidFill>
              </a:rPr>
              <a:t/>
            </a:r>
            <a:br>
              <a:rPr lang="ru-RU" i="1" dirty="0" smtClean="0">
                <a:solidFill>
                  <a:schemeClr val="accent1"/>
                </a:solidFill>
              </a:rPr>
            </a:br>
            <a:r>
              <a:rPr lang="ru-RU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Организационный момент. Приветствие учащихся. 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Мотивация.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Обобщение знаний по теме «Металлы».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Физкультминутка.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5.Подведение итогов. Рефлексия.</a:t>
            </a:r>
            <a:endParaRPr lang="ru-RU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08" y="712332"/>
            <a:ext cx="7007791" cy="5433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7cdecb5dd26c4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6733"/>
            <a:ext cx="770485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1.Наполеон III – племянник великого дяди, любил пофорсить. На одном из банкетов гости ели разными столовыми принадлежностями и обиделись те, кому достались золотые, а не из этого металла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4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Этот металл более 30 лет украшал пальцы, шеи и уши великосветских модниц. Так как первоначально килограмм этого металла стоил на 80 рублей дороже равного веса золота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4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Металл, из которого сделана эта вещь, входит в состав сапфира и рубина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4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4.Сырьём для получения этого металла служит боксит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4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Его называют « крылатым металлом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5022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Что в черном ящике?</a:t>
            </a: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йцук\Desktop\химия 9 металлы\Lozhka alyuminiev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40022"/>
            <a:ext cx="6258272" cy="469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159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980727"/>
            <a:ext cx="8208912" cy="394528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Обобщающий урок химии по теме: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«Металлы»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496944" cy="6665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Цель </a:t>
            </a:r>
            <a:r>
              <a:rPr lang="ru-RU" sz="2400" b="1" i="1" dirty="0">
                <a:solidFill>
                  <a:schemeClr val="accent1"/>
                </a:solidFill>
                <a:latin typeface="Times New Roman"/>
                <a:ea typeface="Times New Roman"/>
              </a:rPr>
              <a:t>урока</a:t>
            </a:r>
            <a:r>
              <a:rPr lang="ru-RU" sz="2400" i="1" dirty="0">
                <a:solidFill>
                  <a:schemeClr val="accent1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Создание условий </a:t>
            </a:r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обобщения и углубления знаний учащихся по теме “Металлы”, используя игру - соревнование, как форму урока.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Задачи </a:t>
            </a:r>
            <a:r>
              <a:rPr lang="ru-RU" sz="2400" b="1" i="1" dirty="0">
                <a:solidFill>
                  <a:schemeClr val="accent1"/>
                </a:solidFill>
                <a:latin typeface="Times New Roman"/>
                <a:ea typeface="Times New Roman"/>
              </a:rPr>
              <a:t>урока</a:t>
            </a:r>
            <a:r>
              <a:rPr lang="ru-RU" sz="2400" i="1" dirty="0">
                <a:solidFill>
                  <a:schemeClr val="accent1"/>
                </a:solidFill>
                <a:latin typeface="Times New Roman"/>
                <a:ea typeface="Times New Roman"/>
              </a:rPr>
              <a:t>: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Обобщить </a:t>
            </a:r>
            <a:r>
              <a:rPr lang="ru-RU" sz="2400" dirty="0">
                <a:latin typeface="Times New Roman"/>
                <a:ea typeface="Times New Roman"/>
              </a:rPr>
              <a:t>и систематизировать знания учащихся по теме «Металлы</a:t>
            </a:r>
            <a:r>
              <a:rPr lang="ru-RU" sz="2400" dirty="0" smtClean="0">
                <a:latin typeface="Times New Roman"/>
                <a:ea typeface="Times New Roman"/>
              </a:rPr>
              <a:t>»;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Совершенствовать </a:t>
            </a:r>
            <a:r>
              <a:rPr lang="ru-RU" sz="2400" dirty="0">
                <a:latin typeface="Times New Roman"/>
                <a:ea typeface="Times New Roman"/>
              </a:rPr>
              <a:t>умения и навыки в составлении уравнений </a:t>
            </a:r>
            <a:r>
              <a:rPr lang="ru-RU" sz="2400" dirty="0" smtClean="0">
                <a:latin typeface="Times New Roman"/>
                <a:ea typeface="Times New Roman"/>
              </a:rPr>
              <a:t>реакций в </a:t>
            </a:r>
            <a:r>
              <a:rPr lang="ru-RU" sz="2400" dirty="0">
                <a:latin typeface="Times New Roman"/>
                <a:ea typeface="Times New Roman"/>
              </a:rPr>
              <a:t>молекулярном, ионном и ОВ </a:t>
            </a:r>
            <a:r>
              <a:rPr lang="ru-RU" sz="2400" dirty="0" smtClean="0">
                <a:latin typeface="Times New Roman"/>
                <a:ea typeface="Times New Roman"/>
              </a:rPr>
              <a:t>видах, </a:t>
            </a:r>
            <a:r>
              <a:rPr lang="ru-RU" sz="2400" dirty="0">
                <a:latin typeface="Times New Roman"/>
                <a:ea typeface="Times New Roman"/>
              </a:rPr>
              <a:t>отражающих химические свойства металлов; в решении экспериментальных </a:t>
            </a:r>
            <a:r>
              <a:rPr lang="ru-RU" sz="2400" dirty="0" smtClean="0">
                <a:latin typeface="Times New Roman"/>
                <a:ea typeface="Times New Roman"/>
              </a:rPr>
              <a:t>задач.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- Прививать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интерес к химии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расширить знания  о биологической  роли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металлов, показать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связь изучаемой темы с жизнью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 учащихся коммуникативные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умение высказывать собственное мнение, сотрудничать в группе.</a:t>
            </a:r>
          </a:p>
          <a:p>
            <a:pPr lvl="0">
              <a:spcAft>
                <a:spcPts val="0"/>
              </a:spcAft>
            </a:pPr>
            <a:endParaRPr lang="ru-RU" sz="2400" b="1" dirty="0">
              <a:solidFill>
                <a:srgbClr val="841C0E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97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90207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98914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 меня!</a:t>
            </a:r>
            <a:endParaRPr lang="ru-RU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1268760"/>
            <a:ext cx="4824536" cy="51845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Ответы.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Цезий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Алюминий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Железо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Алюминий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Вольфрам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Цинк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Золото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Щелочные металлы, кроме лития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Литий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Свинец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Серебро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Хром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8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137525" cy="1223962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атома металла</a:t>
            </a:r>
            <a:endParaRPr lang="ru-RU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92888" cy="5256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620688"/>
            <a:ext cx="7046168" cy="489448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i="1" dirty="0" smtClean="0">
                <a:solidFill>
                  <a:schemeClr val="accent1"/>
                </a:solidFill>
              </a:rPr>
              <a:t>Металлы взаимодействуют:</a:t>
            </a:r>
            <a:br>
              <a:rPr lang="ru-RU" sz="3600" i="1" dirty="0" smtClean="0">
                <a:solidFill>
                  <a:schemeClr val="accent1"/>
                </a:solidFill>
              </a:rPr>
            </a:br>
            <a:r>
              <a:rPr lang="ru-RU" sz="2000" i="1" dirty="0" smtClean="0">
                <a:solidFill>
                  <a:schemeClr val="accent1"/>
                </a:solidFill>
              </a:rPr>
              <a:t/>
            </a:r>
            <a:br>
              <a:rPr lang="ru-RU" sz="2000" i="1" dirty="0" smtClean="0">
                <a:solidFill>
                  <a:schemeClr val="accent1"/>
                </a:solidFill>
              </a:rPr>
            </a:br>
            <a:r>
              <a:rPr lang="ru-RU" sz="3200" i="1" dirty="0" smtClean="0">
                <a:solidFill>
                  <a:schemeClr val="accent1"/>
                </a:solidFill>
              </a:rPr>
              <a:t>1. с неметаллами;</a:t>
            </a:r>
            <a:br>
              <a:rPr lang="ru-RU" sz="3200" i="1" dirty="0" smtClean="0">
                <a:solidFill>
                  <a:schemeClr val="accent1"/>
                </a:solidFill>
              </a:rPr>
            </a:br>
            <a:r>
              <a:rPr lang="ru-RU" sz="3200" i="1" dirty="0" smtClean="0">
                <a:solidFill>
                  <a:schemeClr val="accent1"/>
                </a:solidFill>
              </a:rPr>
              <a:t/>
            </a:r>
            <a:br>
              <a:rPr lang="ru-RU" sz="3200" i="1" dirty="0" smtClean="0">
                <a:solidFill>
                  <a:schemeClr val="accent1"/>
                </a:solidFill>
              </a:rPr>
            </a:br>
            <a:r>
              <a:rPr lang="ru-RU" sz="3200" i="1" dirty="0" smtClean="0">
                <a:solidFill>
                  <a:schemeClr val="accent1"/>
                </a:solidFill>
              </a:rPr>
              <a:t>2. с водой;</a:t>
            </a:r>
            <a:br>
              <a:rPr lang="ru-RU" sz="3200" i="1" dirty="0" smtClean="0">
                <a:solidFill>
                  <a:schemeClr val="accent1"/>
                </a:solidFill>
              </a:rPr>
            </a:br>
            <a:r>
              <a:rPr lang="ru-RU" sz="3200" i="1" dirty="0" smtClean="0">
                <a:solidFill>
                  <a:schemeClr val="accent1"/>
                </a:solidFill>
              </a:rPr>
              <a:t/>
            </a:r>
            <a:br>
              <a:rPr lang="ru-RU" sz="3200" i="1" dirty="0" smtClean="0">
                <a:solidFill>
                  <a:schemeClr val="accent1"/>
                </a:solidFill>
              </a:rPr>
            </a:br>
            <a:r>
              <a:rPr lang="ru-RU" sz="3200" i="1" dirty="0" smtClean="0">
                <a:solidFill>
                  <a:schemeClr val="accent1"/>
                </a:solidFill>
              </a:rPr>
              <a:t>3. с кислотами;</a:t>
            </a:r>
            <a:br>
              <a:rPr lang="ru-RU" sz="3200" i="1" dirty="0" smtClean="0">
                <a:solidFill>
                  <a:schemeClr val="accent1"/>
                </a:solidFill>
              </a:rPr>
            </a:br>
            <a:r>
              <a:rPr lang="ru-RU" sz="3200" i="1" dirty="0" smtClean="0">
                <a:solidFill>
                  <a:schemeClr val="accent1"/>
                </a:solidFill>
              </a:rPr>
              <a:t/>
            </a:r>
            <a:br>
              <a:rPr lang="ru-RU" sz="3200" i="1" dirty="0" smtClean="0">
                <a:solidFill>
                  <a:schemeClr val="accent1"/>
                </a:solidFill>
              </a:rPr>
            </a:br>
            <a:r>
              <a:rPr lang="ru-RU" sz="3200" i="1" dirty="0" smtClean="0">
                <a:solidFill>
                  <a:schemeClr val="accent1"/>
                </a:solidFill>
              </a:rPr>
              <a:t>4. с водными растворами солей.</a:t>
            </a:r>
            <a:br>
              <a:rPr lang="ru-RU" sz="3200" i="1" dirty="0" smtClean="0">
                <a:solidFill>
                  <a:schemeClr val="accent1"/>
                </a:solidFill>
              </a:rPr>
            </a:br>
            <a:endParaRPr lang="ru-RU" sz="32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208116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000" b="0" dirty="0">
                <a:solidFill>
                  <a:srgbClr val="4E67C8"/>
                </a:solidFill>
                <a:effectLst/>
                <a:latin typeface="Times New Roman"/>
                <a:ea typeface="Times New Roman"/>
                <a:cs typeface="+mn-cs"/>
              </a:rPr>
              <a:t>Видеоролик «</a:t>
            </a:r>
            <a:r>
              <a:rPr lang="ru-RU" sz="4000" b="0" i="1" dirty="0">
                <a:solidFill>
                  <a:srgbClr val="212745"/>
                </a:solidFill>
                <a:effectLst/>
                <a:latin typeface="Times New Roman"/>
                <a:ea typeface="Times New Roman"/>
                <a:cs typeface="+mn-cs"/>
              </a:rPr>
              <a:t>Взаимодействие алюминия с йодом</a:t>
            </a:r>
            <a:r>
              <a:rPr lang="ru-RU" sz="4000" b="0" dirty="0">
                <a:solidFill>
                  <a:srgbClr val="4E67C8"/>
                </a:solidFill>
                <a:effectLst/>
                <a:latin typeface="Times New Roman"/>
                <a:ea typeface="Times New Roman"/>
                <a:cs typeface="+mn-cs"/>
              </a:rPr>
              <a:t>»</a:t>
            </a:r>
            <a:br>
              <a:rPr lang="ru-RU" sz="4000" b="0" dirty="0">
                <a:solidFill>
                  <a:srgbClr val="4E67C8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de-DE" sz="4000" b="0" dirty="0">
                <a:solidFill>
                  <a:srgbClr val="4E67C8"/>
                </a:solidFill>
                <a:effectLst/>
                <a:latin typeface="Times New Roman"/>
                <a:ea typeface="Calibri"/>
                <a:cs typeface="Times New Roman"/>
              </a:rPr>
              <a:t>2Al + 3J</a:t>
            </a:r>
            <a:r>
              <a:rPr lang="de-DE" sz="4000" b="0" baseline="-25000" dirty="0">
                <a:solidFill>
                  <a:srgbClr val="4E67C8"/>
                </a:solidFill>
                <a:effectLst/>
                <a:latin typeface="Times New Roman"/>
                <a:ea typeface="Calibri"/>
                <a:cs typeface="Times New Roman"/>
              </a:rPr>
              <a:t>2 </a:t>
            </a:r>
            <a:r>
              <a:rPr lang="de-DE" sz="4000" b="0" dirty="0">
                <a:solidFill>
                  <a:srgbClr val="4E67C8"/>
                </a:solidFill>
                <a:effectLst/>
                <a:latin typeface="Times New Roman"/>
                <a:ea typeface="Calibri"/>
                <a:cs typeface="Times New Roman"/>
              </a:rPr>
              <a:t>= 2Al J</a:t>
            </a:r>
            <a:r>
              <a:rPr lang="de-DE" sz="4000" b="0" baseline="-25000" dirty="0">
                <a:solidFill>
                  <a:srgbClr val="4E67C8"/>
                </a:solidFill>
                <a:effectLst/>
                <a:latin typeface="Times New Roman"/>
                <a:ea typeface="Calibri"/>
                <a:cs typeface="Times New Roman"/>
              </a:rPr>
              <a:t>3</a:t>
            </a:r>
            <a:r>
              <a:rPr lang="ru-RU" sz="4000" b="0" dirty="0">
                <a:solidFill>
                  <a:srgbClr val="4E67C8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b="0" dirty="0">
                <a:solidFill>
                  <a:srgbClr val="4E67C8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9" name="алюминий йод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476672"/>
            <a:ext cx="6840136" cy="5832648"/>
          </a:xfrm>
        </p:spPr>
      </p:pic>
    </p:spTree>
    <p:extLst>
      <p:ext uri="{BB962C8B-B14F-4D97-AF65-F5344CB8AC3E}">
        <p14:creationId xmlns:p14="http://schemas.microsoft.com/office/powerpoint/2010/main" val="11824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60377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>
              <a:solidFill>
                <a:srgbClr val="4E67C8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de-DE" sz="7200" dirty="0" smtClean="0">
                <a:solidFill>
                  <a:srgbClr val="4E67C8"/>
                </a:solidFill>
                <a:latin typeface="Times New Roman"/>
                <a:ea typeface="Calibri"/>
                <a:cs typeface="Times New Roman"/>
              </a:rPr>
              <a:t>2Al </a:t>
            </a:r>
            <a:r>
              <a:rPr lang="de-DE" sz="7200" dirty="0">
                <a:solidFill>
                  <a:srgbClr val="4E67C8"/>
                </a:solidFill>
                <a:latin typeface="Times New Roman"/>
                <a:ea typeface="Calibri"/>
                <a:cs typeface="Times New Roman"/>
              </a:rPr>
              <a:t>+ 3J</a:t>
            </a:r>
            <a:r>
              <a:rPr lang="de-DE" sz="7200" baseline="-25000" dirty="0">
                <a:solidFill>
                  <a:srgbClr val="4E67C8"/>
                </a:solidFill>
                <a:latin typeface="Times New Roman"/>
                <a:ea typeface="Calibri"/>
                <a:cs typeface="Times New Roman"/>
              </a:rPr>
              <a:t>2 </a:t>
            </a:r>
            <a:r>
              <a:rPr lang="de-DE" sz="7200" dirty="0">
                <a:solidFill>
                  <a:srgbClr val="4E67C8"/>
                </a:solidFill>
                <a:latin typeface="Times New Roman"/>
                <a:ea typeface="Calibri"/>
                <a:cs typeface="Times New Roman"/>
              </a:rPr>
              <a:t>= 2Al J</a:t>
            </a:r>
            <a:r>
              <a:rPr lang="de-DE" sz="7200" baseline="-25000" dirty="0">
                <a:solidFill>
                  <a:srgbClr val="4E67C8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ru-RU" sz="7200" dirty="0">
              <a:solidFill>
                <a:srgbClr val="4E67C8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2304256" cy="1777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2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Прозвенел звонок для нас.</a:t>
            </a:r>
          </a:p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зашли спокойно в класс.</a:t>
            </a:r>
          </a:p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Встали все у парт красиво, </a:t>
            </a:r>
          </a:p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Поздоровались учтиво.</a:t>
            </a:r>
          </a:p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Тихо сели, спинки прямо.</a:t>
            </a:r>
          </a:p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Вижу, класс ваш хоть куда.</a:t>
            </a:r>
          </a:p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начнём урок, друзья.</a:t>
            </a:r>
          </a:p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Будем отвечать активно,</a:t>
            </a:r>
          </a:p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Хорошо себя вести,</a:t>
            </a:r>
          </a:p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гости дорогие.</a:t>
            </a:r>
          </a:p>
          <a:p>
            <a:pPr algn="r"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Захотели вновь прийти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</a:t>
            </a:r>
            <a:endParaRPr lang="ru-RU" sz="2400" i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5" y="1091523"/>
            <a:ext cx="3713592" cy="4019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6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28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Роберт Вуд, знаменитый американский физик и величайший любитель всяческих поделок, направлялся из лаборатории домой на обед. Дорога шла через негритянский квартал. Огромная лужа распростерлась по мостовой между тротуарами. Проходя по луже мимо местных жителей, Вуд плюнул в лужу, незаметно бросив в том же направлении кусок вещества X величиной с грецкий орех. Прогремел взрыв, полетели искры, и большое красное пламя поднялось над поверхностью воды. Затем раздались крики, молитвы, и кто-то прокричал: «Спасайся кто может! Этот человек плюнул огнем! Только сам старый сатана умеет это делать!».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Что за вещество упомянуто в рассказе?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Лабораторный опыт «Взаимодействие калия с водой»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87498"/>
            <a:ext cx="770485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DE" sz="5400" dirty="0">
                <a:solidFill>
                  <a:srgbClr val="4E67C8"/>
                </a:solidFill>
                <a:latin typeface="Times New Roman"/>
                <a:ea typeface="Calibri"/>
                <a:cs typeface="Times New Roman"/>
              </a:rPr>
              <a:t>2K+ 2H</a:t>
            </a:r>
            <a:r>
              <a:rPr lang="de-DE" sz="5400" baseline="-25000" dirty="0">
                <a:solidFill>
                  <a:srgbClr val="4E67C8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de-DE" sz="5400" dirty="0">
                <a:solidFill>
                  <a:srgbClr val="4E67C8"/>
                </a:solidFill>
                <a:latin typeface="Times New Roman"/>
                <a:ea typeface="Calibri"/>
                <a:cs typeface="Times New Roman"/>
              </a:rPr>
              <a:t>O = 2KOH + </a:t>
            </a:r>
            <a:r>
              <a:rPr lang="de-DE" sz="5400" dirty="0" smtClean="0">
                <a:solidFill>
                  <a:srgbClr val="4E67C8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de-DE" sz="5400" baseline="-25000" dirty="0" smtClean="0">
                <a:solidFill>
                  <a:srgbClr val="4E67C8"/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5400" dirty="0">
              <a:solidFill>
                <a:srgbClr val="4E67C8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59" y="3717032"/>
            <a:ext cx="2304256" cy="1777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1" y="476672"/>
            <a:ext cx="4525889" cy="503849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 smtClean="0">
                <a:solidFill>
                  <a:schemeClr val="accent1"/>
                </a:solidFill>
              </a:rPr>
              <a:t>Физминутка</a:t>
            </a:r>
            <a:r>
              <a:rPr lang="ru-RU" i="1" dirty="0" smtClean="0">
                <a:solidFill>
                  <a:schemeClr val="accent1"/>
                </a:solidFill>
              </a:rPr>
              <a:t>.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916832"/>
            <a:ext cx="504056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marR="0" lvl="0" indent="-27305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вздохнули: вот, мы набрали кислород.</a:t>
            </a:r>
          </a:p>
          <a:p>
            <a:pPr marL="273050" marR="0" lvl="0" indent="-27305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Выдохнув: из легких чистых газ уходит углекислый.</a:t>
            </a:r>
          </a:p>
          <a:p>
            <a:pPr marL="273050" marR="0" lvl="0" indent="-27305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Руки вверх, потом вперед – не поймать нам водород.</a:t>
            </a:r>
          </a:p>
          <a:p>
            <a:pPr marL="273050" marR="0" lvl="0" indent="-27305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стороны. Ходить. Будем с химией дружить</a:t>
            </a:r>
            <a:r>
              <a:rPr kumimoji="0" lang="ru-RU" alt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41987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превращения</a:t>
            </a:r>
            <a:endParaRPr lang="ru-RU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200800" cy="489654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CuSO</a:t>
            </a:r>
            <a:r>
              <a:rPr lang="ru-RU" sz="3600" baseline="-2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---- </a:t>
            </a:r>
            <a:r>
              <a:rPr lang="en-US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OH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3600" baseline="-2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---- </a:t>
            </a:r>
            <a:r>
              <a:rPr lang="en-US" sz="3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CuO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endParaRPr lang="ru-RU" sz="3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en-US" sz="36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FeCl</a:t>
            </a:r>
            <a:r>
              <a:rPr lang="ru-RU" sz="3600" baseline="-2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-----</a:t>
            </a:r>
            <a:r>
              <a:rPr lang="en-US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Fe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OH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3600" baseline="-2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---- </a:t>
            </a:r>
            <a:r>
              <a:rPr lang="en-US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Fe</a:t>
            </a:r>
            <a:r>
              <a:rPr lang="ru-RU" sz="3600" baseline="-2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</a:t>
            </a:r>
            <a:r>
              <a:rPr lang="ru-RU" sz="3600" baseline="-25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75252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9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56984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6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6" y="908720"/>
            <a:ext cx="8912035" cy="5314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669360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4400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итогов. Рефлексия</a:t>
            </a:r>
            <a:r>
              <a:rPr lang="ru-RU" sz="4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0" i="1" dirty="0">
                <a:solidFill>
                  <a:schemeClr val="accent1"/>
                </a:solidFill>
                <a:effectLst/>
                <a:latin typeface="Times New Roman"/>
                <a:ea typeface="Calibri"/>
              </a:rPr>
              <a:t>Легко справился с заданиями. К контрольной работе готов</a:t>
            </a:r>
            <a:r>
              <a:rPr lang="ru-RU" sz="2400" b="0" i="1" dirty="0" smtClean="0">
                <a:solidFill>
                  <a:schemeClr val="accent1"/>
                </a:solidFill>
                <a:effectLst/>
                <a:latin typeface="Times New Roman"/>
                <a:ea typeface="Calibri"/>
              </a:rPr>
              <a:t>!</a:t>
            </a:r>
            <a:br>
              <a:rPr lang="ru-RU" sz="2400" b="0" i="1" dirty="0" smtClean="0">
                <a:solidFill>
                  <a:schemeClr val="accent1"/>
                </a:solidFill>
                <a:effectLst/>
                <a:latin typeface="Times New Roman"/>
                <a:ea typeface="Calibri"/>
              </a:rPr>
            </a:br>
            <a:r>
              <a:rPr lang="ru-RU" sz="2400" b="0" i="1" dirty="0" smtClean="0">
                <a:solidFill>
                  <a:schemeClr val="accent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400" b="0" i="1" dirty="0" smtClean="0">
                <a:solidFill>
                  <a:schemeClr val="accent1"/>
                </a:solidFill>
                <a:effectLst/>
                <a:latin typeface="Times New Roman"/>
                <a:ea typeface="Calibri"/>
              </a:rPr>
            </a:br>
            <a:r>
              <a:rPr lang="ru-RU" sz="2400" b="0" i="1" dirty="0">
                <a:solidFill>
                  <a:schemeClr val="accent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400" b="0" i="1" dirty="0">
                <a:solidFill>
                  <a:schemeClr val="accent1"/>
                </a:solidFill>
                <a:effectLst/>
                <a:latin typeface="Times New Roman"/>
                <a:ea typeface="Calibri"/>
              </a:rPr>
            </a:br>
            <a:r>
              <a:rPr lang="ru-RU" sz="2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0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испытывал затруднения. Необходимо повторить некоторые вопросы темы</a:t>
            </a:r>
            <a:r>
              <a:rPr lang="ru-RU" sz="2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sz="2400" b="0" i="1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0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частью заданий не справился. Перед контрольной работой нужно хорошо повторить  всю тему</a:t>
            </a:r>
            <a:r>
              <a:rPr lang="ru-RU" sz="2400" i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74178"/>
            <a:ext cx="1080121" cy="114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71" y="3501008"/>
            <a:ext cx="1454829" cy="135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3"/>
            <a:ext cx="1231527" cy="122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9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йцук\Desktop\химия 9 металлы\Китайский-народная-культура-ручной-латунь-бронзовая-статуя-шакьямуни-будда-скульпту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1" y="235209"/>
            <a:ext cx="4176464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йцук\Desktop\химия 9 металлы\0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608512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505" y="5301208"/>
            <a:ext cx="892899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Какое </a:t>
            </a:r>
            <a:r>
              <a:rPr lang="ru-RU" sz="4400" i="1" dirty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>ключевое слово объединяет этот видеоряд?</a:t>
            </a:r>
            <a:endParaRPr lang="ru-RU" sz="4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йцук\Desktop\химия 9 металлы\look.com.ua-124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0" y="260648"/>
            <a:ext cx="6091876" cy="380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йцук\Desktop\химия 9 металлы\3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5"/>
            <a:ext cx="4896144" cy="3783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158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йцук\Desktop\химия 9 металлы\0_8fff0_952eef5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4350"/>
            <a:ext cx="76200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йцук\Desktop\химия 9 металлы\big_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20762"/>
            <a:ext cx="6314626" cy="544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1" name="Picture 5" descr="C:\Users\йцук\Desktop\химия 9 металлы\image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096"/>
            <a:ext cx="3755136" cy="5852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91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йцук\Desktop\химия 9 металлы\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16416" cy="623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4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йцук\Desktop\химия 9 металлы\ch09_07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342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йцук\Desktop\химия 9 металлы\ch09_07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218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351</TotalTime>
  <Words>506</Words>
  <Application>Microsoft Office PowerPoint</Application>
  <PresentationFormat>Экран (4:3)</PresentationFormat>
  <Paragraphs>66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             Ход урока.  1. Организационный момент. Приветствие учащихся.   2. Мотивация.  3. Обобщение знаний по теме «Металлы».  4. Физкультминутка.  5.Подведение итогов. Рефлексия.</vt:lpstr>
      <vt:lpstr>Презентация PowerPoint</vt:lpstr>
      <vt:lpstr>Какое ключевое слово объединяет этот видеоряд?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в черном ящике?</vt:lpstr>
      <vt:lpstr>  Обобщающий урок химии по теме:  «Металлы»  </vt:lpstr>
      <vt:lpstr>Презентация PowerPoint</vt:lpstr>
      <vt:lpstr>Узнай меня!</vt:lpstr>
      <vt:lpstr>Строение атома металла</vt:lpstr>
      <vt:lpstr>Металлы взаимодействуют:  1. с неметаллами;  2. с водой;  3. с кислотами;  4. с водными растворами солей. </vt:lpstr>
      <vt:lpstr>Видеоролик «Взаимодействие алюминия с йодом» 2Al + 3J2 = 2Al J3 </vt:lpstr>
      <vt:lpstr>Презентация PowerPoint</vt:lpstr>
      <vt:lpstr>Презентация PowerPoint</vt:lpstr>
      <vt:lpstr>Презентация PowerPoint</vt:lpstr>
      <vt:lpstr>Физминутка.</vt:lpstr>
      <vt:lpstr>Осуществить превращения</vt:lpstr>
      <vt:lpstr>Презентация PowerPoint</vt:lpstr>
      <vt:lpstr>Презентация PowerPoint</vt:lpstr>
      <vt:lpstr>Подведение итогов. Рефлексия.  1. Легко справился с заданиями. К контрольной работе готов!    2. Иногда испытывал затруднения. Необходимо повторить некоторые вопросы темы.     3. С большей частью заданий не справился. Перед контрольной работой нужно хорошо повторить  всю тему.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Обобщающий урок химии по теме: «Металлы» 9 класс </dc:title>
  <dc:creator>Туриченко Сергей</dc:creator>
  <cp:lastModifiedBy>Туриченко Сергей</cp:lastModifiedBy>
  <cp:revision>51</cp:revision>
  <dcterms:created xsi:type="dcterms:W3CDTF">2016-11-13T16:11:45Z</dcterms:created>
  <dcterms:modified xsi:type="dcterms:W3CDTF">2016-12-03T16:19:52Z</dcterms:modified>
</cp:coreProperties>
</file>