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D3BCAC-6354-4EB7-A070-D84488B9736D}" type="datetimeFigureOut">
              <a:rPr lang="ru-RU" smtClean="0"/>
              <a:t>20.05.2016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12A8D5-7927-450A-994B-BDB4B4980ED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3957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Путешествие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на остров сокровищ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marL="0" indent="0"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Подготовила: учитель математики</a:t>
            </a:r>
          </a:p>
          <a:p>
            <a:pPr marL="0" indent="0"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МБОУ Пономаревской ООШ</a:t>
            </a:r>
          </a:p>
          <a:p>
            <a:pPr marL="0" indent="0" algn="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Шивинская Оксана Георгиевна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5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231335"/>
              </p:ext>
            </p:extLst>
          </p:nvPr>
        </p:nvGraphicFramePr>
        <p:xfrm>
          <a:off x="395536" y="188641"/>
          <a:ext cx="3671887" cy="6218176"/>
        </p:xfrm>
        <a:graphic>
          <a:graphicData uri="http://schemas.openxmlformats.org/drawingml/2006/table">
            <a:tbl>
              <a:tblPr/>
              <a:tblGrid>
                <a:gridCol w="1851025"/>
                <a:gridCol w="1820862"/>
              </a:tblGrid>
              <a:tr h="1296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П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-0,75;   0,75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0; 7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З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-4; 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-2,5;4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3; 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0;-7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К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0,75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-1;4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052"/>
            <a:ext cx="4584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555001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990033"/>
              </a:solidFill>
              <a:latin typeface="Bookman Old Style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Для того, чтобы следовать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далее, нажми на кнопку,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на которой указано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количество букв в слове,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возведенное в квадрат</a:t>
            </a:r>
            <a:endParaRPr lang="ru-RU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46" y="2840277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72" y="2879099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45" y="4581128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83160" y="4810233"/>
            <a:ext cx="652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10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10" name="AutoShape 17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76256" y="4581126"/>
            <a:ext cx="1042988" cy="1042988"/>
          </a:xfrm>
          <a:prstGeom prst="actionButtonBlank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FF33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08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15913"/>
            <a:ext cx="6102350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763688" y="620688"/>
            <a:ext cx="5184576" cy="57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право с вырезом 6"/>
          <p:cNvSpPr/>
          <p:nvPr/>
        </p:nvSpPr>
        <p:spPr>
          <a:xfrm>
            <a:off x="2974944" y="315912"/>
            <a:ext cx="4680520" cy="210497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Х= -12, найди у и узнаешь, сколько метров надо пройти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540062">
            <a:off x="5146373" y="4225688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 = -х-1 </a:t>
            </a:r>
            <a:endParaRPr lang="ru-RU" sz="3200" dirty="0"/>
          </a:p>
        </p:txBody>
      </p:sp>
      <p:cxnSp>
        <p:nvCxnSpPr>
          <p:cNvPr id="11" name="Прямая соединительная линия 10"/>
          <p:cNvCxnSpPr>
            <a:stCxn id="8195" idx="1"/>
            <a:endCxn id="8195" idx="3"/>
          </p:cNvCxnSpPr>
          <p:nvPr/>
        </p:nvCxnSpPr>
        <p:spPr>
          <a:xfrm>
            <a:off x="1520825" y="3428207"/>
            <a:ext cx="61023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8195" idx="2"/>
          </p:cNvCxnSpPr>
          <p:nvPr/>
        </p:nvCxnSpPr>
        <p:spPr>
          <a:xfrm>
            <a:off x="4572000" y="1988840"/>
            <a:ext cx="0" cy="45516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17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7" y="1844824"/>
            <a:ext cx="64754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2822575"/>
            <a:ext cx="59134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54" y="79524"/>
            <a:ext cx="607853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794" y="50851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17352" y="4956175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66FF33"/>
                </a:solidFill>
                <a:latin typeface="Arial" charset="0"/>
              </a:rPr>
              <a:t>1,5</a:t>
            </a:r>
            <a:endParaRPr lang="ru-RU" sz="6000" b="1" dirty="0">
              <a:solidFill>
                <a:srgbClr val="66FF33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4025" y="3167390"/>
            <a:ext cx="6559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dirty="0">
                <a:solidFill>
                  <a:srgbClr val="FFFF00"/>
                </a:solidFill>
                <a:latin typeface="Arial" charset="0"/>
              </a:rPr>
              <a:t>3</a:t>
            </a:r>
            <a:endParaRPr lang="ru-RU" sz="6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4176" y="3783377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FF9933"/>
                </a:solidFill>
                <a:latin typeface="Arial" charset="0"/>
              </a:rPr>
              <a:t>4,4</a:t>
            </a:r>
            <a:endParaRPr lang="ru-RU" sz="4800" b="1" dirty="0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93465" y="4868956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000000"/>
                </a:solidFill>
                <a:latin typeface="Arial" charset="0"/>
              </a:rPr>
              <a:t>4,8</a:t>
            </a:r>
            <a:endParaRPr lang="ru-RU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1421" y="4091154"/>
            <a:ext cx="9701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0000"/>
                </a:solidFill>
                <a:latin typeface="Arial" charset="0"/>
              </a:rPr>
              <a:t>1,8</a:t>
            </a:r>
            <a:endParaRPr lang="ru-RU" sz="4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3929063" y="3429000"/>
            <a:ext cx="4752975" cy="36734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07656"/>
            <a:ext cx="2786063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2950" y="4365104"/>
            <a:ext cx="3652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FF0000"/>
                </a:solidFill>
                <a:latin typeface="Arial" charset="0"/>
              </a:rPr>
              <a:t>Ваши знания - это</a:t>
            </a:r>
            <a:endParaRPr lang="ru-RU" sz="32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827088" y="260350"/>
            <a:ext cx="7848600" cy="230505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61" y="692696"/>
            <a:ext cx="64801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82883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 dirty="0" smtClean="0">
                <a:solidFill>
                  <a:srgbClr val="990033"/>
                </a:solidFill>
                <a:latin typeface="Bookman Old Style" pitchFamily="18" charset="0"/>
              </a:rPr>
              <a:t>Упростив  рациональное выражение и результат каждого действия соотнеся с буквой , вы расшифруете надпись</a:t>
            </a:r>
            <a:endParaRPr lang="ru-RU" sz="2800" b="1" i="1" dirty="0">
              <a:solidFill>
                <a:srgbClr val="990033"/>
              </a:solidFill>
              <a:latin typeface="Bookman Old Style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73216"/>
            <a:ext cx="47069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5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05643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1" y="2492896"/>
            <a:ext cx="8553450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24727"/>
            <a:ext cx="1030287" cy="1030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403648" y="4632846"/>
            <a:ext cx="7056784" cy="1964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419872" y="3650593"/>
            <a:ext cx="5040560" cy="294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91733" y="3159466"/>
            <a:ext cx="3096691" cy="343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380312" y="2900942"/>
            <a:ext cx="1008112" cy="3696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365854" y="31366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е</a:t>
            </a:r>
            <a:endParaRPr lang="ru-RU" sz="3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6352" y="2820927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л</a:t>
            </a:r>
            <a:endParaRPr lang="ru-RU" sz="3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47259" y="286707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а</a:t>
            </a:r>
            <a:endParaRPr lang="ru-RU" sz="3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372138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к</a:t>
            </a:r>
            <a:endParaRPr lang="ru-RU" sz="3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0670" y="4929459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д</a:t>
            </a:r>
            <a:endParaRPr lang="ru-RU" sz="3200" b="1" dirty="0">
              <a:solidFill>
                <a:srgbClr val="990033"/>
              </a:solidFill>
              <a:latin typeface="Arial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9" y="1765138"/>
            <a:ext cx="5859463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20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0907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47498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4797152"/>
            <a:ext cx="931545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27305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74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763838"/>
            <a:ext cx="64262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459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КАРТА</a:t>
            </a:r>
            <a:r>
              <a:rPr lang="ru-RU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/>
            </a:r>
            <a:br>
              <a:rPr lang="ru-RU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</a:b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8738"/>
            <a:ext cx="8048149" cy="483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00608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451725" y="5661025"/>
            <a:ext cx="1008063" cy="936625"/>
          </a:xfrm>
          <a:prstGeom prst="star8">
            <a:avLst>
              <a:gd name="adj" fmla="val 38250"/>
            </a:avLst>
          </a:prstGeom>
          <a:solidFill>
            <a:srgbClr val="9A36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" name="AutoShape 4" descr="http://crosti.ru/patterns/00/0e/f7/d24a4a6a30/pre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18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3"/>
            <a:ext cx="864096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051720" y="1484784"/>
            <a:ext cx="180020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3033827"/>
            <a:ext cx="199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двигайся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6365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39552" y="260648"/>
            <a:ext cx="8208912" cy="19442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Lucida Sans Unicode" pitchFamily="34" charset="0"/>
              </a:rPr>
              <a:t>Реши данные пять заданий и выбери соответствующее слово, которое зашифровано на следующем слайде.</a:t>
            </a:r>
            <a:endParaRPr lang="ru-RU" sz="2400" b="1" i="1" dirty="0">
              <a:solidFill>
                <a:srgbClr val="FF0000"/>
              </a:solidFill>
              <a:latin typeface="Lucida Sans Unicode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71600" y="2492896"/>
                <a:ext cx="7056784" cy="4134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ru-RU" dirty="0" smtClean="0"/>
                  <a:t>Решите уравнение: </a:t>
                </a:r>
                <a:r>
                  <a:rPr lang="ru-RU" dirty="0"/>
                  <a:t>2х -3(х – 1) = 4 + 2(х-1</a:t>
                </a:r>
                <a:r>
                  <a:rPr lang="ru-RU" dirty="0" smtClean="0"/>
                  <a:t>)</a:t>
                </a:r>
              </a:p>
              <a:p>
                <a:pPr marL="342900" indent="-342900">
                  <a:buAutoNum type="arabicPeriod"/>
                </a:pPr>
                <a:endParaRPr lang="ru-RU" dirty="0"/>
              </a:p>
              <a:p>
                <a:pPr marL="342900" indent="-342900">
                  <a:buFontTx/>
                  <a:buAutoNum type="arabicPeriod"/>
                </a:pPr>
                <a:r>
                  <a:rPr lang="ru-RU" dirty="0"/>
                  <a:t>Выполните действия</a:t>
                </a:r>
                <a:r>
                  <a:rPr lang="ru-RU" dirty="0" smtClean="0"/>
                  <a:t>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i="1"/>
                        </m:ctrlPr>
                      </m:dPr>
                      <m:e>
                        <m:f>
                          <m:fPr>
                            <m:ctrlPr>
                              <a:rPr lang="ru-RU" i="1"/>
                            </m:ctrlPr>
                          </m:fPr>
                          <m:num>
                            <m:r>
                              <a:rPr lang="ru-RU" i="1"/>
                              <m:t>х</m:t>
                            </m:r>
                          </m:num>
                          <m:den>
                            <m:r>
                              <a:rPr lang="ru-RU" i="1"/>
                              <m:t>х+1</m:t>
                            </m:r>
                          </m:den>
                        </m:f>
                        <m:r>
                          <a:rPr lang="ru-RU" i="1"/>
                          <m:t>+1</m:t>
                        </m:r>
                      </m:e>
                    </m:d>
                    <m:r>
                      <a:rPr lang="ru-RU" i="1"/>
                      <m:t>∗ </m:t>
                    </m:r>
                    <m:f>
                      <m:fPr>
                        <m:ctrlPr>
                          <a:rPr lang="ru-RU" i="1"/>
                        </m:ctrlPr>
                      </m:fPr>
                      <m:num>
                        <m:r>
                          <a:rPr lang="ru-RU" i="1"/>
                          <m:t>1+х</m:t>
                        </m:r>
                      </m:num>
                      <m:den>
                        <m:r>
                          <a:rPr lang="ru-RU" i="1"/>
                          <m:t>2х−1</m:t>
                        </m:r>
                      </m:den>
                    </m:f>
                  </m:oMath>
                </a14:m>
                <a:endParaRPr lang="ru-RU" dirty="0"/>
              </a:p>
              <a:p>
                <a:pPr marL="342900" lvl="0" indent="-342900">
                  <a:buFontTx/>
                  <a:buAutoNum type="arabicPeriod"/>
                </a:pPr>
                <a:endParaRPr lang="ru-RU" dirty="0" smtClean="0"/>
              </a:p>
              <a:p>
                <a:pPr lvl="0"/>
                <a:r>
                  <a:rPr lang="ru-RU" dirty="0" smtClean="0"/>
                  <a:t>3. Найдите </a:t>
                </a:r>
                <a:r>
                  <a:rPr lang="ru-RU" dirty="0"/>
                  <a:t>значение выражения: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/>
                        </m:ctrlPr>
                      </m:radPr>
                      <m:deg/>
                      <m:e>
                        <m:r>
                          <a:rPr lang="ru-RU" i="1"/>
                          <m:t>а+</m:t>
                        </m:r>
                        <m:r>
                          <a:rPr lang="en-US" i="1"/>
                          <m:t>𝑏</m:t>
                        </m:r>
                      </m:e>
                    </m:rad>
                  </m:oMath>
                </a14:m>
                <a:r>
                  <a:rPr lang="ru-RU" dirty="0"/>
                  <a:t>, при </a:t>
                </a:r>
                <a:r>
                  <a:rPr lang="en-US" dirty="0"/>
                  <a:t>a</a:t>
                </a:r>
                <a:r>
                  <a:rPr lang="ru-RU" dirty="0"/>
                  <a:t>=33, </a:t>
                </a:r>
                <a:r>
                  <a:rPr lang="en-US" dirty="0"/>
                  <a:t>b</a:t>
                </a:r>
                <a:r>
                  <a:rPr lang="ru-RU" dirty="0"/>
                  <a:t>= -8. </a:t>
                </a:r>
              </a:p>
              <a:p>
                <a:pPr marL="342900" indent="-342900">
                  <a:buAutoNum type="arabicPeriod"/>
                </a:pPr>
                <a:endParaRPr lang="ru-RU" dirty="0" smtClean="0"/>
              </a:p>
              <a:p>
                <a:pPr lvl="0"/>
                <a:r>
                  <a:rPr lang="ru-RU" dirty="0" smtClean="0"/>
                  <a:t>4. </a:t>
                </a:r>
                <a:r>
                  <a:rPr lang="ru-RU" dirty="0"/>
                  <a:t>Приведите подобные </a:t>
                </a:r>
                <a:r>
                  <a:rPr lang="ru-RU" dirty="0" smtClean="0"/>
                  <a:t>слагаемые:</a:t>
                </a:r>
                <a:endParaRPr lang="ru-RU" dirty="0"/>
              </a:p>
              <a:p>
                <a:r>
                  <a:rPr lang="ru-RU" dirty="0"/>
                  <a:t> </a:t>
                </a:r>
              </a:p>
              <a:p>
                <a:r>
                  <a:rPr lang="ru-RU" dirty="0" smtClean="0"/>
                  <a:t>         -</a:t>
                </a:r>
                <a:r>
                  <a:rPr lang="ru-RU" dirty="0"/>
                  <a:t>5,1а - 4</a:t>
                </a:r>
                <a:r>
                  <a:rPr lang="en-US" dirty="0"/>
                  <a:t>b</a:t>
                </a:r>
                <a:r>
                  <a:rPr lang="ru-RU" dirty="0"/>
                  <a:t> – 4,9a + b </a:t>
                </a:r>
                <a:endParaRPr lang="ru-RU" dirty="0" smtClean="0"/>
              </a:p>
              <a:p>
                <a:endParaRPr lang="ru-RU" dirty="0"/>
              </a:p>
              <a:p>
                <a:pPr lvl="0"/>
                <a:r>
                  <a:rPr lang="ru-RU" dirty="0" smtClean="0"/>
                  <a:t>5. </a:t>
                </a:r>
                <a:r>
                  <a:rPr lang="ru-RU" dirty="0"/>
                  <a:t>Выполните умножение: </a:t>
                </a:r>
              </a:p>
              <a:p>
                <a:r>
                  <a:rPr lang="ru-RU" dirty="0"/>
                  <a:t> </a:t>
                </a:r>
              </a:p>
              <a:p>
                <a:r>
                  <a:rPr lang="ru-RU" dirty="0" smtClean="0"/>
                  <a:t>          </a:t>
                </a:r>
                <a:r>
                  <a:rPr lang="en-US" dirty="0" smtClean="0"/>
                  <a:t>(</a:t>
                </a:r>
                <a:r>
                  <a:rPr lang="en-US" dirty="0"/>
                  <a:t>2b + a) * (a – 2b) </a:t>
                </a:r>
                <a:endParaRPr lang="ru-RU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492896"/>
                <a:ext cx="7056784" cy="4134402"/>
              </a:xfrm>
              <a:prstGeom prst="rect">
                <a:avLst/>
              </a:prstGeom>
              <a:blipFill rotWithShape="1">
                <a:blip r:embed="rId2"/>
                <a:stretch>
                  <a:fillRect l="-691" t="-737" b="-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04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0"/>
          <p:cNvSpPr>
            <a:spLocks noChangeArrowheads="1"/>
          </p:cNvSpPr>
          <p:nvPr/>
        </p:nvSpPr>
        <p:spPr bwMode="auto">
          <a:xfrm>
            <a:off x="395287" y="0"/>
            <a:ext cx="8135937" cy="1412776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С</a:t>
            </a:r>
            <a:r>
              <a:rPr lang="ru-RU" sz="2400" b="1" i="1" dirty="0" smtClean="0">
                <a:solidFill>
                  <a:srgbClr val="FF0000"/>
                </a:solidFill>
              </a:rPr>
              <a:t>ложи  по получившимся ответам слово.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Полученное число и будет пропуском.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42" y="1422625"/>
            <a:ext cx="51276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3292757" y="2942225"/>
            <a:ext cx="2340994" cy="21948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771065" y="2097151"/>
            <a:ext cx="3384376" cy="388813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771065" y="2024844"/>
            <a:ext cx="3384376" cy="39604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3074" idx="0"/>
            <a:endCxn id="3074" idx="2"/>
          </p:cNvCxnSpPr>
          <p:nvPr/>
        </p:nvCxnSpPr>
        <p:spPr>
          <a:xfrm>
            <a:off x="4463255" y="1422625"/>
            <a:ext cx="0" cy="519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3074" idx="1"/>
            <a:endCxn id="9" idx="2"/>
          </p:cNvCxnSpPr>
          <p:nvPr/>
        </p:nvCxnSpPr>
        <p:spPr>
          <a:xfrm>
            <a:off x="1899442" y="4019775"/>
            <a:ext cx="1393315" cy="1985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3074" idx="3"/>
          </p:cNvCxnSpPr>
          <p:nvPr/>
        </p:nvCxnSpPr>
        <p:spPr>
          <a:xfrm flipH="1">
            <a:off x="5633752" y="4019775"/>
            <a:ext cx="13933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419912" y="3297178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в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6056" y="4044530"/>
            <a:ext cx="641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00CC"/>
                </a:solidFill>
                <a:latin typeface="Arial" charset="0"/>
              </a:rPr>
              <a:t>р</a:t>
            </a:r>
            <a:endParaRPr lang="ru-RU" sz="40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63255" y="2773280"/>
            <a:ext cx="423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с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983748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е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8134" y="442914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е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3072" name="Прямоугольник 3071"/>
          <p:cNvSpPr/>
          <p:nvPr/>
        </p:nvSpPr>
        <p:spPr>
          <a:xfrm>
            <a:off x="5040501" y="3267673"/>
            <a:ext cx="566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ю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3076" name="TextBox 3075"/>
          <p:cNvSpPr txBox="1"/>
          <p:nvPr/>
        </p:nvSpPr>
        <p:spPr>
          <a:xfrm>
            <a:off x="3872240" y="4429141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б</a:t>
            </a:r>
            <a:endParaRPr lang="ru-RU" sz="4000" b="1" dirty="0">
              <a:solidFill>
                <a:srgbClr val="0000CC"/>
              </a:solidFill>
            </a:endParaRPr>
          </a:p>
        </p:txBody>
      </p:sp>
      <p:sp>
        <p:nvSpPr>
          <p:cNvPr id="3079" name="Прямоугольник 3078"/>
          <p:cNvSpPr/>
          <p:nvPr/>
        </p:nvSpPr>
        <p:spPr>
          <a:xfrm>
            <a:off x="3933572" y="2773280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</a:rPr>
              <a:t>я</a:t>
            </a:r>
            <a:endParaRPr lang="ru-RU" sz="4000" b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80" name="TextBox 3079"/>
              <p:cNvSpPr txBox="1"/>
              <p:nvPr/>
            </p:nvSpPr>
            <p:spPr>
              <a:xfrm>
                <a:off x="4849071" y="1864964"/>
                <a:ext cx="473206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3080" name="TextBox 30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71" y="1864964"/>
                <a:ext cx="473206" cy="9017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81" name="TextBox 3080"/>
              <p:cNvSpPr txBox="1"/>
              <p:nvPr/>
            </p:nvSpPr>
            <p:spPr>
              <a:xfrm>
                <a:off x="2327674" y="4332634"/>
                <a:ext cx="111658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/>
                            </a:rPr>
                            <m:t>2х+1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2х−1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3081" name="TextBox 30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674" y="4332634"/>
                <a:ext cx="1116588" cy="783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2" name="TextBox 3081"/>
          <p:cNvSpPr txBox="1"/>
          <p:nvPr/>
        </p:nvSpPr>
        <p:spPr>
          <a:xfrm>
            <a:off x="2885968" y="2942225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5</a:t>
            </a:r>
            <a:endParaRPr lang="ru-RU" sz="2400" dirty="0"/>
          </a:p>
        </p:txBody>
      </p:sp>
      <p:sp>
        <p:nvSpPr>
          <p:cNvPr id="3083" name="TextBox 3082"/>
          <p:cNvSpPr txBox="1"/>
          <p:nvPr/>
        </p:nvSpPr>
        <p:spPr>
          <a:xfrm>
            <a:off x="4698312" y="5615952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-</a:t>
            </a:r>
            <a:r>
              <a:rPr lang="en-US" sz="2400" dirty="0" smtClean="0"/>
              <a:t>a – 3b</a:t>
            </a:r>
            <a:endParaRPr lang="ru-RU" sz="2400" dirty="0"/>
          </a:p>
        </p:txBody>
      </p:sp>
      <p:sp>
        <p:nvSpPr>
          <p:cNvPr id="3084" name="TextBox 3083"/>
          <p:cNvSpPr txBox="1"/>
          <p:nvPr/>
        </p:nvSpPr>
        <p:spPr>
          <a:xfrm>
            <a:off x="5606485" y="4432407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- 4b² + a²</a:t>
            </a:r>
            <a:endParaRPr lang="ru-RU" sz="2400" dirty="0"/>
          </a:p>
        </p:txBody>
      </p:sp>
      <p:sp>
        <p:nvSpPr>
          <p:cNvPr id="3085" name="Прямоугольник 3084"/>
          <p:cNvSpPr/>
          <p:nvPr/>
        </p:nvSpPr>
        <p:spPr>
          <a:xfrm>
            <a:off x="3115847" y="1946524"/>
            <a:ext cx="143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2(</a:t>
            </a:r>
            <a:r>
              <a:rPr lang="en-US" sz="2000" b="1" dirty="0" err="1" smtClean="0"/>
              <a:t>x+y</a:t>
            </a:r>
            <a:r>
              <a:rPr lang="en-US" sz="2000" b="1" dirty="0" smtClean="0"/>
              <a:t>)(x-2y)</a:t>
            </a:r>
            <a:endParaRPr lang="ru-RU" sz="2000" b="1" dirty="0"/>
          </a:p>
        </p:txBody>
      </p:sp>
      <p:sp>
        <p:nvSpPr>
          <p:cNvPr id="3086" name="TextBox 3085"/>
          <p:cNvSpPr txBox="1"/>
          <p:nvPr/>
        </p:nvSpPr>
        <p:spPr>
          <a:xfrm>
            <a:off x="3592773" y="5400509"/>
            <a:ext cx="562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</a:t>
            </a:r>
            <a:r>
              <a:rPr lang="ru-RU" sz="3200" b="1" baseline="30000" dirty="0" smtClean="0"/>
              <a:t>7</a:t>
            </a:r>
            <a:endParaRPr lang="ru-RU" sz="3200" b="1" baseline="30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Box 3086"/>
              <p:cNvSpPr txBox="1"/>
              <p:nvPr/>
            </p:nvSpPr>
            <p:spPr>
              <a:xfrm>
                <a:off x="5633751" y="2824794"/>
                <a:ext cx="1109856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6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3087" name="TextBox 30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751" y="2824794"/>
                <a:ext cx="1109856" cy="97539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8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пингвин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5038"/>
            <a:ext cx="5183188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пингвин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19" y="3140968"/>
            <a:ext cx="496887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5816" y="1146810"/>
            <a:ext cx="2040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Север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5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179512" y="0"/>
            <a:ext cx="8784976" cy="216058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 i="1" dirty="0" smtClean="0">
                <a:solidFill>
                  <a:srgbClr val="990033"/>
                </a:solidFill>
                <a:latin typeface="Bookman Old Style" pitchFamily="18" charset="0"/>
              </a:rPr>
              <a:t>А сколько  метров надо пройти на север</a:t>
            </a:r>
          </a:p>
          <a:p>
            <a:r>
              <a:rPr lang="ru-RU" sz="2000" b="1" i="1" dirty="0" smtClean="0">
                <a:solidFill>
                  <a:srgbClr val="990033"/>
                </a:solidFill>
                <a:latin typeface="Bookman Old Style" pitchFamily="18" charset="0"/>
              </a:rPr>
              <a:t> вы узнаете, если правильно решите систему уравнений </a:t>
            </a:r>
          </a:p>
          <a:p>
            <a:r>
              <a:rPr lang="ru-RU" sz="2000" b="1" i="1" dirty="0" smtClean="0">
                <a:solidFill>
                  <a:srgbClr val="990033"/>
                </a:solidFill>
                <a:latin typeface="Bookman Old Style" pitchFamily="18" charset="0"/>
              </a:rPr>
              <a:t> и нажмете кнопку, на которой написана сумма </a:t>
            </a:r>
          </a:p>
          <a:p>
            <a:r>
              <a:rPr lang="ru-RU" sz="2000" b="1" i="1" dirty="0" smtClean="0">
                <a:solidFill>
                  <a:srgbClr val="990033"/>
                </a:solidFill>
                <a:latin typeface="Bookman Old Style" pitchFamily="18" charset="0"/>
              </a:rPr>
              <a:t> корней системы</a:t>
            </a:r>
            <a:endParaRPr lang="ru-RU" sz="2000" b="1" i="1" dirty="0">
              <a:solidFill>
                <a:srgbClr val="990033"/>
              </a:solidFill>
              <a:latin typeface="Bookman Old Style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547664" y="2708920"/>
                <a:ext cx="2784930" cy="1032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320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320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ru-RU" sz="3200" i="1"/>
                                <m:t>2х−у=250</m:t>
                              </m:r>
                            </m:e>
                            <m:e>
                              <m:r>
                                <a:rPr lang="ru-RU" sz="3200" i="1"/>
                                <m:t>х+3у=650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708920"/>
                <a:ext cx="2784930" cy="10322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70161"/>
            <a:ext cx="32734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2988" y="4652963"/>
            <a:ext cx="1295400" cy="1368425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sz="3200" b="1"/>
              <a:t>450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4656138"/>
            <a:ext cx="12985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51" y="4652963"/>
            <a:ext cx="12985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04251"/>
            <a:ext cx="12922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3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5188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HA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57600"/>
            <a:ext cx="2286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21" y="2753880"/>
            <a:ext cx="4614863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5200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5885" y="4766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Реши  уравнения, найди корни и далее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двигайся в направлении,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указанном в шифровке.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25400"/>
            <a:ext cx="165258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6536" y="2323456"/>
            <a:ext cx="47556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rabicPeriod"/>
            </a:pPr>
            <a:r>
              <a:rPr lang="ru-RU" b="1" dirty="0" smtClean="0">
                <a:solidFill>
                  <a:srgbClr val="CC330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Х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2 +</a:t>
            </a:r>
            <a:r>
              <a:rPr lang="ru-RU" sz="2800" b="1" dirty="0" smtClean="0">
                <a:solidFill>
                  <a:srgbClr val="002060"/>
                </a:solidFill>
              </a:rPr>
              <a:t> 3х -4 =0</a:t>
            </a:r>
          </a:p>
          <a:p>
            <a:pPr>
              <a:buFontTx/>
              <a:buAutoNum type="arabicPeriod"/>
            </a:pPr>
            <a:endParaRPr lang="ru-RU" sz="2800" b="1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 7х – х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</a:rPr>
              <a:t> =0</a:t>
            </a:r>
          </a:p>
          <a:p>
            <a:pPr>
              <a:buFontTx/>
              <a:buAutoNum type="arabicPeriod"/>
            </a:pPr>
            <a:endParaRPr lang="ru-RU" sz="2800" b="1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 16х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2  </a:t>
            </a:r>
            <a:r>
              <a:rPr lang="ru-RU" sz="2800" b="1" dirty="0" smtClean="0">
                <a:solidFill>
                  <a:srgbClr val="002060"/>
                </a:solidFill>
              </a:rPr>
              <a:t>= 9</a:t>
            </a:r>
          </a:p>
          <a:p>
            <a:pPr>
              <a:buFontTx/>
              <a:buAutoNum type="arabicPeriod"/>
            </a:pPr>
            <a:endParaRPr lang="ru-RU" sz="2800" b="1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 Х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</a:rPr>
              <a:t> -7х +12 =0</a:t>
            </a:r>
          </a:p>
          <a:p>
            <a:pPr>
              <a:buFontTx/>
              <a:buAutoNum type="arabicPeriod"/>
            </a:pPr>
            <a:endParaRPr lang="ru-RU" sz="2800" b="1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 2х</a:t>
            </a:r>
            <a:r>
              <a:rPr lang="ru-RU" sz="2800" b="1" baseline="30000" dirty="0" smtClean="0">
                <a:solidFill>
                  <a:srgbClr val="002060"/>
                </a:solidFill>
              </a:rPr>
              <a:t>2 </a:t>
            </a:r>
            <a:r>
              <a:rPr lang="ru-RU" sz="2800" b="1" dirty="0" smtClean="0">
                <a:solidFill>
                  <a:srgbClr val="002060"/>
                </a:solidFill>
              </a:rPr>
              <a:t> - 3х -20 = 0</a:t>
            </a:r>
          </a:p>
          <a:p>
            <a:pPr>
              <a:buFontTx/>
              <a:buAutoNum type="arabicPeriod"/>
            </a:pPr>
            <a:endParaRPr lang="ru-RU" b="1" dirty="0" smtClean="0">
              <a:solidFill>
                <a:srgbClr val="CC3300"/>
              </a:solidFill>
            </a:endParaRPr>
          </a:p>
          <a:p>
            <a:pPr>
              <a:buFontTx/>
              <a:buAutoNum type="arabicPeriod"/>
            </a:pPr>
            <a:endParaRPr lang="ru-RU" b="1" dirty="0" smtClean="0">
              <a:solidFill>
                <a:srgbClr val="CC3300"/>
              </a:solidFill>
            </a:endParaRPr>
          </a:p>
          <a:p>
            <a:pPr>
              <a:buFontTx/>
              <a:buAutoNum type="arabicPeriod"/>
            </a:pPr>
            <a:endParaRPr lang="ru-RU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128</TotalTime>
  <Words>329</Words>
  <Application>Microsoft Office PowerPoint</Application>
  <PresentationFormat>Экран (4:3)</PresentationFormat>
  <Paragraphs>101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Путешествие  на остров сокровищ</vt:lpstr>
      <vt:lpstr>КАРТА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2016-05-20T15:01:10Z</dcterms:created>
  <dcterms:modified xsi:type="dcterms:W3CDTF">2016-05-20T17:09:53Z</dcterms:modified>
</cp:coreProperties>
</file>